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60" r:id="rId2"/>
    <p:sldId id="261" r:id="rId3"/>
    <p:sldId id="256" r:id="rId4"/>
    <p:sldId id="257" r:id="rId5"/>
    <p:sldId id="258" r:id="rId6"/>
    <p:sldId id="259"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00A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rdtp.ac.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igitalmedia.sheffield.ac.uk/media/WRDTP+VIRE+Login+video/1_y7mkc0iw"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970" y="191894"/>
            <a:ext cx="8505825" cy="876300"/>
          </a:xfrm>
          <a:prstGeom prst="rect">
            <a:avLst/>
          </a:prstGeom>
        </p:spPr>
      </p:pic>
      <p:sp>
        <p:nvSpPr>
          <p:cNvPr id="5" name="TextBox 4"/>
          <p:cNvSpPr txBox="1"/>
          <p:nvPr/>
        </p:nvSpPr>
        <p:spPr>
          <a:xfrm>
            <a:off x="1460810" y="1538868"/>
            <a:ext cx="9210907" cy="3662541"/>
          </a:xfrm>
          <a:prstGeom prst="rect">
            <a:avLst/>
          </a:prstGeom>
          <a:noFill/>
        </p:spPr>
        <p:txBody>
          <a:bodyPr wrap="square" rtlCol="0">
            <a:spAutoFit/>
          </a:bodyPr>
          <a:lstStyle/>
          <a:p>
            <a:pPr algn="ctr"/>
            <a:r>
              <a:rPr lang="en-GB" sz="2000" b="1" dirty="0" smtClean="0">
                <a:solidFill>
                  <a:srgbClr val="003C71"/>
                </a:solidFill>
                <a:latin typeface="Calibri" panose="020F0502020204030204" pitchFamily="34" charset="0"/>
              </a:rPr>
              <a:t>New WRDTP and the Virtual Interdisciplinary Research Environment (VIRE)</a:t>
            </a:r>
          </a:p>
          <a:p>
            <a:pPr algn="ctr"/>
            <a:endParaRPr lang="en-GB" sz="2000" dirty="0">
              <a:solidFill>
                <a:srgbClr val="003C71"/>
              </a:solidFill>
              <a:latin typeface="Calibri" panose="020F0502020204030204" pitchFamily="34" charset="0"/>
            </a:endParaRPr>
          </a:p>
          <a:p>
            <a:r>
              <a:rPr lang="en-GB" sz="1600" dirty="0" smtClean="0">
                <a:solidFill>
                  <a:srgbClr val="003C71"/>
                </a:solidFill>
                <a:latin typeface="Calibri" panose="020F0502020204030204" pitchFamily="34" charset="0"/>
              </a:rPr>
              <a:t>This document will talk you through how to access the new WRDTP website and the VIRE (</a:t>
            </a:r>
            <a:r>
              <a:rPr lang="en-GB" sz="1600" dirty="0">
                <a:solidFill>
                  <a:srgbClr val="003C71"/>
                </a:solidFill>
                <a:latin typeface="Calibri" panose="020F0502020204030204" pitchFamily="34" charset="0"/>
              </a:rPr>
              <a:t>the Virtual Interdisciplinary Research </a:t>
            </a:r>
            <a:r>
              <a:rPr lang="en-GB" sz="1600" dirty="0" smtClean="0">
                <a:solidFill>
                  <a:srgbClr val="003C71"/>
                </a:solidFill>
                <a:latin typeface="Calibri" panose="020F0502020204030204" pitchFamily="34" charset="0"/>
              </a:rPr>
              <a:t>Environment). </a:t>
            </a:r>
          </a:p>
          <a:p>
            <a:endParaRPr lang="en-GB" sz="1600" dirty="0">
              <a:solidFill>
                <a:srgbClr val="003C71"/>
              </a:solidFill>
              <a:latin typeface="Calibri" panose="020F0502020204030204" pitchFamily="34" charset="0"/>
            </a:endParaRPr>
          </a:p>
          <a:p>
            <a:r>
              <a:rPr lang="en-GB" sz="1600" dirty="0" smtClean="0">
                <a:solidFill>
                  <a:srgbClr val="003C71"/>
                </a:solidFill>
                <a:latin typeface="Calibri" panose="020F0502020204030204" pitchFamily="34" charset="0"/>
              </a:rPr>
              <a:t>The VIRE is a new development, which will gather and curate a variety of resources to help researchers support their work.</a:t>
            </a:r>
          </a:p>
          <a:p>
            <a:endParaRPr lang="en-GB" sz="1600" dirty="0">
              <a:solidFill>
                <a:srgbClr val="003C71"/>
              </a:solidFill>
              <a:latin typeface="Calibri" panose="020F0502020204030204" pitchFamily="34" charset="0"/>
            </a:endParaRPr>
          </a:p>
          <a:p>
            <a:r>
              <a:rPr lang="en-GB" sz="1600" dirty="0" smtClean="0">
                <a:solidFill>
                  <a:srgbClr val="003C71"/>
                </a:solidFill>
                <a:latin typeface="Calibri" panose="020F0502020204030204" pitchFamily="34" charset="0"/>
              </a:rPr>
              <a:t>To access the VIRE; students will need a username and password which will be issued at an institutional level. </a:t>
            </a:r>
          </a:p>
          <a:p>
            <a:endParaRPr lang="en-GB" sz="1600" dirty="0">
              <a:solidFill>
                <a:srgbClr val="003C71"/>
              </a:solidFill>
              <a:latin typeface="Calibri" panose="020F0502020204030204" pitchFamily="34" charset="0"/>
            </a:endParaRPr>
          </a:p>
          <a:p>
            <a:r>
              <a:rPr lang="en-GB" sz="1600" b="1" dirty="0" smtClean="0">
                <a:solidFill>
                  <a:srgbClr val="003C71"/>
                </a:solidFill>
                <a:latin typeface="Calibri" panose="020F0502020204030204" pitchFamily="34" charset="0"/>
              </a:rPr>
              <a:t>Students will not receive their own individual login credentials;  each university should issue the usernames you can find on the next page to their students.</a:t>
            </a:r>
          </a:p>
          <a:p>
            <a:endParaRPr lang="en-GB" sz="1600" b="1" dirty="0">
              <a:solidFill>
                <a:srgbClr val="003C71"/>
              </a:solidFill>
              <a:latin typeface="Calibri" panose="020F0502020204030204" pitchFamily="34" charset="0"/>
            </a:endParaRPr>
          </a:p>
          <a:p>
            <a:r>
              <a:rPr lang="en-GB" sz="1600" dirty="0" smtClean="0">
                <a:solidFill>
                  <a:srgbClr val="003C71"/>
                </a:solidFill>
                <a:latin typeface="Calibri" panose="020F0502020204030204" pitchFamily="34" charset="0"/>
              </a:rPr>
              <a:t>The new website site can be found at </a:t>
            </a:r>
            <a:r>
              <a:rPr lang="en-GB" sz="1600" dirty="0" smtClean="0">
                <a:latin typeface="Calibri" panose="020F0502020204030204" pitchFamily="34" charset="0"/>
                <a:hlinkClick r:id="rId3"/>
              </a:rPr>
              <a:t>wrdtp.ac.uk</a:t>
            </a:r>
            <a:r>
              <a:rPr lang="en-GB" sz="1600" b="1" dirty="0" smtClean="0">
                <a:latin typeface="Calibri" panose="020F0502020204030204" pitchFamily="34" charset="0"/>
              </a:rPr>
              <a:t>   </a:t>
            </a:r>
            <a:endParaRPr lang="en-GB" sz="1600" b="1" dirty="0">
              <a:latin typeface="Calibri" panose="020F0502020204030204" pitchFamily="34" charset="0"/>
            </a:endParaRPr>
          </a:p>
        </p:txBody>
      </p:sp>
    </p:spTree>
    <p:extLst>
      <p:ext uri="{BB962C8B-B14F-4D97-AF65-F5344CB8AC3E}">
        <p14:creationId xmlns:p14="http://schemas.microsoft.com/office/powerpoint/2010/main" val="162812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970" y="191894"/>
            <a:ext cx="8505825" cy="876300"/>
          </a:xfrm>
          <a:prstGeom prst="rect">
            <a:avLst/>
          </a:prstGeom>
        </p:spPr>
      </p:pic>
      <p:sp>
        <p:nvSpPr>
          <p:cNvPr id="3" name="TextBox 2"/>
          <p:cNvSpPr txBox="1"/>
          <p:nvPr/>
        </p:nvSpPr>
        <p:spPr>
          <a:xfrm>
            <a:off x="1460809" y="977390"/>
            <a:ext cx="9210907" cy="1261884"/>
          </a:xfrm>
          <a:prstGeom prst="rect">
            <a:avLst/>
          </a:prstGeom>
          <a:noFill/>
        </p:spPr>
        <p:txBody>
          <a:bodyPr wrap="square" rtlCol="0">
            <a:spAutoFit/>
          </a:bodyPr>
          <a:lstStyle/>
          <a:p>
            <a:pPr algn="ctr"/>
            <a:r>
              <a:rPr lang="en-GB" sz="2000" b="1" dirty="0" smtClean="0">
                <a:solidFill>
                  <a:srgbClr val="003C71"/>
                </a:solidFill>
                <a:latin typeface="Calibri" panose="020F0502020204030204" pitchFamily="34" charset="0"/>
              </a:rPr>
              <a:t>Institutional Usernames and Passwords</a:t>
            </a:r>
          </a:p>
          <a:p>
            <a:pPr algn="ctr"/>
            <a:endParaRPr lang="en-GB" sz="2000" b="1" dirty="0">
              <a:latin typeface="Calibri" panose="020F0502020204030204" pitchFamily="34" charset="0"/>
            </a:endParaRPr>
          </a:p>
          <a:p>
            <a:pPr algn="ctr"/>
            <a:endParaRPr lang="en-GB" sz="2000" b="1" dirty="0" smtClean="0">
              <a:latin typeface="Calibri" panose="020F0502020204030204" pitchFamily="34" charset="0"/>
            </a:endParaRPr>
          </a:p>
          <a:p>
            <a:endParaRPr lang="en-GB" sz="1600" b="1" dirty="0">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67059255"/>
              </p:ext>
            </p:extLst>
          </p:nvPr>
        </p:nvGraphicFramePr>
        <p:xfrm>
          <a:off x="1115120" y="2840182"/>
          <a:ext cx="9902284" cy="2966720"/>
        </p:xfrm>
        <a:graphic>
          <a:graphicData uri="http://schemas.openxmlformats.org/drawingml/2006/table">
            <a:tbl>
              <a:tblPr firstRow="1" bandRow="1">
                <a:tableStyleId>{5C22544A-7EE6-4342-B048-85BDC9FD1C3A}</a:tableStyleId>
              </a:tblPr>
              <a:tblGrid>
                <a:gridCol w="3769209">
                  <a:extLst>
                    <a:ext uri="{9D8B030D-6E8A-4147-A177-3AD203B41FA5}">
                      <a16:colId xmlns:a16="http://schemas.microsoft.com/office/drawing/2014/main" val="158444173"/>
                    </a:ext>
                  </a:extLst>
                </a:gridCol>
                <a:gridCol w="2171901">
                  <a:extLst>
                    <a:ext uri="{9D8B030D-6E8A-4147-A177-3AD203B41FA5}">
                      <a16:colId xmlns:a16="http://schemas.microsoft.com/office/drawing/2014/main" val="568244976"/>
                    </a:ext>
                  </a:extLst>
                </a:gridCol>
                <a:gridCol w="3961174">
                  <a:extLst>
                    <a:ext uri="{9D8B030D-6E8A-4147-A177-3AD203B41FA5}">
                      <a16:colId xmlns:a16="http://schemas.microsoft.com/office/drawing/2014/main" val="765847387"/>
                    </a:ext>
                  </a:extLst>
                </a:gridCol>
              </a:tblGrid>
              <a:tr h="370840">
                <a:tc>
                  <a:txBody>
                    <a:bodyPr/>
                    <a:lstStyle/>
                    <a:p>
                      <a:pPr algn="ctr"/>
                      <a:r>
                        <a:rPr lang="en-GB" dirty="0" smtClean="0"/>
                        <a:t>University</a:t>
                      </a:r>
                      <a:endParaRPr lang="en-GB" dirty="0"/>
                    </a:p>
                  </a:txBody>
                  <a:tcPr>
                    <a:solidFill>
                      <a:srgbClr val="00A9E0"/>
                    </a:solidFill>
                  </a:tcPr>
                </a:tc>
                <a:tc>
                  <a:txBody>
                    <a:bodyPr/>
                    <a:lstStyle/>
                    <a:p>
                      <a:pPr algn="ctr"/>
                      <a:r>
                        <a:rPr lang="en-GB" dirty="0" smtClean="0"/>
                        <a:t>Username</a:t>
                      </a:r>
                      <a:endParaRPr lang="en-GB" dirty="0"/>
                    </a:p>
                  </a:txBody>
                  <a:tcPr>
                    <a:solidFill>
                      <a:srgbClr val="00A9E0"/>
                    </a:solidFill>
                  </a:tcPr>
                </a:tc>
                <a:tc>
                  <a:txBody>
                    <a:bodyPr/>
                    <a:lstStyle/>
                    <a:p>
                      <a:pPr algn="ctr"/>
                      <a:r>
                        <a:rPr lang="en-GB" dirty="0" smtClean="0"/>
                        <a:t>Password</a:t>
                      </a:r>
                      <a:endParaRPr lang="en-GB" dirty="0"/>
                    </a:p>
                  </a:txBody>
                  <a:tcPr>
                    <a:solidFill>
                      <a:srgbClr val="00A9E0"/>
                    </a:solidFill>
                  </a:tcPr>
                </a:tc>
                <a:extLst>
                  <a:ext uri="{0D108BD9-81ED-4DB2-BD59-A6C34878D82A}">
                    <a16:rowId xmlns:a16="http://schemas.microsoft.com/office/drawing/2014/main" val="2161259910"/>
                  </a:ext>
                </a:extLst>
              </a:tr>
              <a:tr h="370840">
                <a:tc>
                  <a:txBody>
                    <a:bodyPr/>
                    <a:lstStyle/>
                    <a:p>
                      <a:r>
                        <a:rPr lang="en-GB" dirty="0" smtClean="0">
                          <a:solidFill>
                            <a:srgbClr val="003C71"/>
                          </a:solidFill>
                          <a:latin typeface="Calibri" panose="020F0502020204030204" pitchFamily="34" charset="0"/>
                        </a:rPr>
                        <a:t>University of Bradford</a:t>
                      </a:r>
                      <a:endParaRPr lang="en-GB" dirty="0">
                        <a:solidFill>
                          <a:srgbClr val="003C71"/>
                        </a:solidFill>
                        <a:latin typeface="Calibri" panose="020F0502020204030204" pitchFamily="34" charset="0"/>
                      </a:endParaRPr>
                    </a:p>
                  </a:txBody>
                  <a:tcPr/>
                </a:tc>
                <a:tc>
                  <a:txBody>
                    <a:bodyPr/>
                    <a:lstStyle/>
                    <a:p>
                      <a:r>
                        <a:rPr lang="en-GB" dirty="0" smtClean="0">
                          <a:solidFill>
                            <a:srgbClr val="003C71"/>
                          </a:solidFill>
                          <a:latin typeface="Calibri" panose="020F0502020204030204" pitchFamily="34" charset="0"/>
                        </a:rPr>
                        <a:t>bradford@wrdtp.ac.uk</a:t>
                      </a:r>
                      <a:endParaRPr lang="en-GB" dirty="0">
                        <a:solidFill>
                          <a:srgbClr val="003C71"/>
                        </a:solidFill>
                        <a:latin typeface="Calibri" panose="020F0502020204030204" pitchFamily="34" charset="0"/>
                      </a:endParaRPr>
                    </a:p>
                  </a:txBody>
                  <a:tcPr/>
                </a:tc>
                <a:tc>
                  <a:txBody>
                    <a:bodyPr/>
                    <a:lstStyle/>
                    <a:p>
                      <a:r>
                        <a:rPr lang="en-GB" dirty="0" smtClean="0">
                          <a:solidFill>
                            <a:srgbClr val="003C71"/>
                          </a:solidFill>
                          <a:latin typeface="Calibri" panose="020F0502020204030204" pitchFamily="34" charset="0"/>
                        </a:rPr>
                        <a:t>VIREaccess2018</a:t>
                      </a:r>
                      <a:endParaRPr lang="en-GB" dirty="0">
                        <a:solidFill>
                          <a:srgbClr val="003C71"/>
                        </a:solidFill>
                        <a:latin typeface="Calibri" panose="020F0502020204030204" pitchFamily="34" charset="0"/>
                      </a:endParaRPr>
                    </a:p>
                  </a:txBody>
                  <a:tcPr/>
                </a:tc>
                <a:extLst>
                  <a:ext uri="{0D108BD9-81ED-4DB2-BD59-A6C34878D82A}">
                    <a16:rowId xmlns:a16="http://schemas.microsoft.com/office/drawing/2014/main" val="1504526072"/>
                  </a:ext>
                </a:extLst>
              </a:tr>
              <a:tr h="370840">
                <a:tc>
                  <a:txBody>
                    <a:bodyPr/>
                    <a:lstStyle/>
                    <a:p>
                      <a:r>
                        <a:rPr lang="en-GB" dirty="0" smtClean="0">
                          <a:solidFill>
                            <a:srgbClr val="003C71"/>
                          </a:solidFill>
                          <a:latin typeface="Calibri" panose="020F0502020204030204" pitchFamily="34" charset="0"/>
                        </a:rPr>
                        <a:t>University of Hull</a:t>
                      </a:r>
                      <a:endParaRPr lang="en-GB" dirty="0">
                        <a:solidFill>
                          <a:srgbClr val="003C71"/>
                        </a:solidFill>
                        <a:latin typeface="Calibri" panose="020F0502020204030204" pitchFamily="34" charset="0"/>
                      </a:endParaRPr>
                    </a:p>
                  </a:txBody>
                  <a:tcPr/>
                </a:tc>
                <a:tc>
                  <a:txBody>
                    <a:bodyPr/>
                    <a:lstStyle/>
                    <a:p>
                      <a:r>
                        <a:rPr lang="en-GB" dirty="0" smtClean="0">
                          <a:solidFill>
                            <a:srgbClr val="003C71"/>
                          </a:solidFill>
                          <a:latin typeface="Calibri" panose="020F0502020204030204" pitchFamily="34" charset="0"/>
                        </a:rPr>
                        <a:t>hull@wrdtp.ac.uk</a:t>
                      </a:r>
                    </a:p>
                  </a:txBody>
                  <a:tcPr/>
                </a:tc>
                <a:tc>
                  <a:txBody>
                    <a:bodyPr/>
                    <a:lstStyle/>
                    <a:p>
                      <a:r>
                        <a:rPr lang="en-GB" dirty="0" smtClean="0">
                          <a:solidFill>
                            <a:srgbClr val="003C71"/>
                          </a:solidFill>
                          <a:latin typeface="Calibri" panose="020F0502020204030204" pitchFamily="34" charset="0"/>
                        </a:rPr>
                        <a:t>VIREaccess2018</a:t>
                      </a:r>
                      <a:endParaRPr lang="en-GB" dirty="0">
                        <a:solidFill>
                          <a:srgbClr val="003C71"/>
                        </a:solidFill>
                        <a:latin typeface="Calibri" panose="020F0502020204030204" pitchFamily="34" charset="0"/>
                      </a:endParaRPr>
                    </a:p>
                  </a:txBody>
                  <a:tcPr/>
                </a:tc>
                <a:extLst>
                  <a:ext uri="{0D108BD9-81ED-4DB2-BD59-A6C34878D82A}">
                    <a16:rowId xmlns:a16="http://schemas.microsoft.com/office/drawing/2014/main" val="3916887960"/>
                  </a:ext>
                </a:extLst>
              </a:tr>
              <a:tr h="370840">
                <a:tc>
                  <a:txBody>
                    <a:bodyPr/>
                    <a:lstStyle/>
                    <a:p>
                      <a:r>
                        <a:rPr lang="en-GB" dirty="0" smtClean="0">
                          <a:solidFill>
                            <a:srgbClr val="003C71"/>
                          </a:solidFill>
                          <a:latin typeface="Calibri" panose="020F0502020204030204" pitchFamily="34" charset="0"/>
                        </a:rPr>
                        <a:t>University of Leeds</a:t>
                      </a:r>
                      <a:endParaRPr lang="en-GB" dirty="0">
                        <a:solidFill>
                          <a:srgbClr val="003C71"/>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smtClean="0">
                          <a:solidFill>
                            <a:srgbClr val="003C71"/>
                          </a:solidFill>
                          <a:latin typeface="Calibri" panose="020F0502020204030204" pitchFamily="34" charset="0"/>
                        </a:rPr>
                        <a:t>leeds@wrdtp.ac.uk</a:t>
                      </a:r>
                    </a:p>
                  </a:txBody>
                  <a:tcPr/>
                </a:tc>
                <a:tc>
                  <a:txBody>
                    <a:bodyPr/>
                    <a:lstStyle/>
                    <a:p>
                      <a:r>
                        <a:rPr lang="en-GB" dirty="0" smtClean="0">
                          <a:solidFill>
                            <a:srgbClr val="003C71"/>
                          </a:solidFill>
                          <a:latin typeface="Calibri" panose="020F0502020204030204" pitchFamily="34" charset="0"/>
                        </a:rPr>
                        <a:t>VIREaccess2018</a:t>
                      </a:r>
                      <a:endParaRPr lang="en-GB" dirty="0">
                        <a:solidFill>
                          <a:srgbClr val="003C71"/>
                        </a:solidFill>
                        <a:latin typeface="Calibri" panose="020F0502020204030204" pitchFamily="34" charset="0"/>
                      </a:endParaRPr>
                    </a:p>
                  </a:txBody>
                  <a:tcPr/>
                </a:tc>
                <a:extLst>
                  <a:ext uri="{0D108BD9-81ED-4DB2-BD59-A6C34878D82A}">
                    <a16:rowId xmlns:a16="http://schemas.microsoft.com/office/drawing/2014/main" val="1986413824"/>
                  </a:ext>
                </a:extLst>
              </a:tr>
              <a:tr h="370840">
                <a:tc>
                  <a:txBody>
                    <a:bodyPr/>
                    <a:lstStyle/>
                    <a:p>
                      <a:r>
                        <a:rPr lang="en-GB" dirty="0" smtClean="0">
                          <a:solidFill>
                            <a:srgbClr val="003C71"/>
                          </a:solidFill>
                          <a:latin typeface="Calibri" panose="020F0502020204030204" pitchFamily="34" charset="0"/>
                        </a:rPr>
                        <a:t>Manchester Metropolitan University</a:t>
                      </a:r>
                      <a:endParaRPr lang="en-GB" dirty="0">
                        <a:solidFill>
                          <a:srgbClr val="003C71"/>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smtClean="0">
                          <a:solidFill>
                            <a:srgbClr val="003C71"/>
                          </a:solidFill>
                          <a:latin typeface="Calibri" panose="020F0502020204030204" pitchFamily="34" charset="0"/>
                        </a:rPr>
                        <a:t>mmu@wrdtp.ac.uk</a:t>
                      </a:r>
                    </a:p>
                  </a:txBody>
                  <a:tcPr/>
                </a:tc>
                <a:tc>
                  <a:txBody>
                    <a:bodyPr/>
                    <a:lstStyle/>
                    <a:p>
                      <a:r>
                        <a:rPr lang="en-GB" dirty="0" smtClean="0">
                          <a:solidFill>
                            <a:srgbClr val="003C71"/>
                          </a:solidFill>
                          <a:latin typeface="Calibri" panose="020F0502020204030204" pitchFamily="34" charset="0"/>
                        </a:rPr>
                        <a:t>VIREaccess2018</a:t>
                      </a:r>
                      <a:endParaRPr lang="en-GB" dirty="0">
                        <a:solidFill>
                          <a:srgbClr val="003C71"/>
                        </a:solidFill>
                        <a:latin typeface="Calibri" panose="020F0502020204030204" pitchFamily="34" charset="0"/>
                      </a:endParaRPr>
                    </a:p>
                  </a:txBody>
                  <a:tcPr/>
                </a:tc>
                <a:extLst>
                  <a:ext uri="{0D108BD9-81ED-4DB2-BD59-A6C34878D82A}">
                    <a16:rowId xmlns:a16="http://schemas.microsoft.com/office/drawing/2014/main" val="1942966663"/>
                  </a:ext>
                </a:extLst>
              </a:tr>
              <a:tr h="370840">
                <a:tc>
                  <a:txBody>
                    <a:bodyPr/>
                    <a:lstStyle/>
                    <a:p>
                      <a:r>
                        <a:rPr lang="en-GB" dirty="0" smtClean="0">
                          <a:solidFill>
                            <a:srgbClr val="003C71"/>
                          </a:solidFill>
                          <a:latin typeface="Calibri" panose="020F0502020204030204" pitchFamily="34" charset="0"/>
                        </a:rPr>
                        <a:t>University of Sheffield</a:t>
                      </a:r>
                      <a:endParaRPr lang="en-GB" dirty="0">
                        <a:solidFill>
                          <a:srgbClr val="003C71"/>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smtClean="0">
                          <a:solidFill>
                            <a:srgbClr val="003C71"/>
                          </a:solidFill>
                          <a:latin typeface="Calibri" panose="020F0502020204030204" pitchFamily="34" charset="0"/>
                        </a:rPr>
                        <a:t>sheffield@wrdtp.ac.uk</a:t>
                      </a:r>
                    </a:p>
                  </a:txBody>
                  <a:tcPr/>
                </a:tc>
                <a:tc>
                  <a:txBody>
                    <a:bodyPr/>
                    <a:lstStyle/>
                    <a:p>
                      <a:r>
                        <a:rPr lang="en-GB" dirty="0" smtClean="0">
                          <a:solidFill>
                            <a:srgbClr val="003C71"/>
                          </a:solidFill>
                          <a:latin typeface="Calibri" panose="020F0502020204030204" pitchFamily="34" charset="0"/>
                        </a:rPr>
                        <a:t>VIREaccess2018</a:t>
                      </a:r>
                      <a:endParaRPr lang="en-GB" dirty="0">
                        <a:solidFill>
                          <a:srgbClr val="003C71"/>
                        </a:solidFill>
                        <a:latin typeface="Calibri" panose="020F0502020204030204" pitchFamily="34" charset="0"/>
                      </a:endParaRPr>
                    </a:p>
                  </a:txBody>
                  <a:tcPr/>
                </a:tc>
                <a:extLst>
                  <a:ext uri="{0D108BD9-81ED-4DB2-BD59-A6C34878D82A}">
                    <a16:rowId xmlns:a16="http://schemas.microsoft.com/office/drawing/2014/main" val="1358720372"/>
                  </a:ext>
                </a:extLst>
              </a:tr>
              <a:tr h="370840">
                <a:tc>
                  <a:txBody>
                    <a:bodyPr/>
                    <a:lstStyle/>
                    <a:p>
                      <a:r>
                        <a:rPr lang="en-GB" dirty="0" smtClean="0">
                          <a:solidFill>
                            <a:srgbClr val="003C71"/>
                          </a:solidFill>
                          <a:latin typeface="Calibri" panose="020F0502020204030204" pitchFamily="34" charset="0"/>
                        </a:rPr>
                        <a:t>Sheffield Hallam University</a:t>
                      </a:r>
                      <a:endParaRPr lang="en-GB" dirty="0">
                        <a:solidFill>
                          <a:srgbClr val="003C71"/>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smtClean="0">
                          <a:solidFill>
                            <a:srgbClr val="003C71"/>
                          </a:solidFill>
                          <a:latin typeface="Calibri" panose="020F0502020204030204" pitchFamily="34" charset="0"/>
                        </a:rPr>
                        <a:t>hallam@wrdtp.ac.uk</a:t>
                      </a:r>
                    </a:p>
                  </a:txBody>
                  <a:tcPr/>
                </a:tc>
                <a:tc>
                  <a:txBody>
                    <a:bodyPr/>
                    <a:lstStyle/>
                    <a:p>
                      <a:r>
                        <a:rPr lang="en-GB" dirty="0" smtClean="0">
                          <a:solidFill>
                            <a:srgbClr val="003C71"/>
                          </a:solidFill>
                          <a:latin typeface="Calibri" panose="020F0502020204030204" pitchFamily="34" charset="0"/>
                        </a:rPr>
                        <a:t>VIREaccess2018</a:t>
                      </a:r>
                      <a:endParaRPr lang="en-GB" dirty="0">
                        <a:solidFill>
                          <a:srgbClr val="003C71"/>
                        </a:solidFill>
                        <a:latin typeface="Calibri" panose="020F0502020204030204" pitchFamily="34" charset="0"/>
                      </a:endParaRPr>
                    </a:p>
                  </a:txBody>
                  <a:tcPr/>
                </a:tc>
                <a:extLst>
                  <a:ext uri="{0D108BD9-81ED-4DB2-BD59-A6C34878D82A}">
                    <a16:rowId xmlns:a16="http://schemas.microsoft.com/office/drawing/2014/main" val="975120083"/>
                  </a:ext>
                </a:extLst>
              </a:tr>
              <a:tr h="370840">
                <a:tc>
                  <a:txBody>
                    <a:bodyPr/>
                    <a:lstStyle/>
                    <a:p>
                      <a:r>
                        <a:rPr lang="en-GB" dirty="0" smtClean="0">
                          <a:solidFill>
                            <a:srgbClr val="003C71"/>
                          </a:solidFill>
                          <a:latin typeface="Calibri" panose="020F0502020204030204" pitchFamily="34" charset="0"/>
                        </a:rPr>
                        <a:t>University of York</a:t>
                      </a:r>
                      <a:endParaRPr lang="en-GB" dirty="0">
                        <a:solidFill>
                          <a:srgbClr val="003C71"/>
                        </a:solidFill>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smtClean="0">
                          <a:solidFill>
                            <a:srgbClr val="003C71"/>
                          </a:solidFill>
                          <a:latin typeface="Calibri" panose="020F0502020204030204" pitchFamily="34" charset="0"/>
                        </a:rPr>
                        <a:t>york@wrdtp.ac.uk</a:t>
                      </a:r>
                    </a:p>
                  </a:txBody>
                  <a:tcPr/>
                </a:tc>
                <a:tc>
                  <a:txBody>
                    <a:bodyPr/>
                    <a:lstStyle/>
                    <a:p>
                      <a:r>
                        <a:rPr lang="en-GB" dirty="0" smtClean="0">
                          <a:solidFill>
                            <a:srgbClr val="003C71"/>
                          </a:solidFill>
                          <a:latin typeface="Calibri" panose="020F0502020204030204" pitchFamily="34" charset="0"/>
                        </a:rPr>
                        <a:t>VIREaccess2018</a:t>
                      </a:r>
                      <a:endParaRPr lang="en-GB" dirty="0">
                        <a:solidFill>
                          <a:srgbClr val="003C71"/>
                        </a:solidFill>
                        <a:latin typeface="Calibri" panose="020F0502020204030204" pitchFamily="34" charset="0"/>
                      </a:endParaRPr>
                    </a:p>
                  </a:txBody>
                  <a:tcPr/>
                </a:tc>
                <a:extLst>
                  <a:ext uri="{0D108BD9-81ED-4DB2-BD59-A6C34878D82A}">
                    <a16:rowId xmlns:a16="http://schemas.microsoft.com/office/drawing/2014/main" val="3217393925"/>
                  </a:ext>
                </a:extLst>
              </a:tr>
            </a:tbl>
          </a:graphicData>
        </a:graphic>
      </p:graphicFrame>
      <p:sp>
        <p:nvSpPr>
          <p:cNvPr id="5" name="TextBox 4"/>
          <p:cNvSpPr txBox="1"/>
          <p:nvPr/>
        </p:nvSpPr>
        <p:spPr>
          <a:xfrm>
            <a:off x="1248937" y="1412277"/>
            <a:ext cx="9768468" cy="1384995"/>
          </a:xfrm>
          <a:prstGeom prst="rect">
            <a:avLst/>
          </a:prstGeom>
          <a:noFill/>
        </p:spPr>
        <p:txBody>
          <a:bodyPr wrap="square" rtlCol="0">
            <a:spAutoFit/>
          </a:bodyPr>
          <a:lstStyle/>
          <a:p>
            <a:r>
              <a:rPr lang="en-GB" dirty="0" smtClean="0">
                <a:solidFill>
                  <a:srgbClr val="003C71"/>
                </a:solidFill>
                <a:latin typeface="Calibri" panose="020F0502020204030204" pitchFamily="34" charset="0"/>
              </a:rPr>
              <a:t>You can find the Usernames and Passwords for each University listed below; these will allow students into the locked VIRE area of the site. The way that the system is designed is that e.g. all students who are studying at Leeds, use the Leeds username and password.</a:t>
            </a:r>
          </a:p>
          <a:p>
            <a:endParaRPr lang="en-GB" dirty="0">
              <a:solidFill>
                <a:srgbClr val="003C71"/>
              </a:solidFill>
              <a:latin typeface="Calibri" panose="020F0502020204030204" pitchFamily="34" charset="0"/>
            </a:endParaRPr>
          </a:p>
          <a:p>
            <a:r>
              <a:rPr lang="en-GB" dirty="0" smtClean="0">
                <a:solidFill>
                  <a:srgbClr val="003C71"/>
                </a:solidFill>
                <a:latin typeface="Calibri" panose="020F0502020204030204" pitchFamily="34" charset="0"/>
              </a:rPr>
              <a:t>Please note that the usernames and passwords are case-sensitive and will be changed annually on 1</a:t>
            </a:r>
            <a:r>
              <a:rPr lang="en-GB" baseline="30000" dirty="0" smtClean="0">
                <a:solidFill>
                  <a:srgbClr val="003C71"/>
                </a:solidFill>
                <a:latin typeface="Calibri" panose="020F0502020204030204" pitchFamily="34" charset="0"/>
              </a:rPr>
              <a:t>st</a:t>
            </a:r>
            <a:r>
              <a:rPr lang="en-GB" dirty="0" smtClean="0">
                <a:solidFill>
                  <a:srgbClr val="003C71"/>
                </a:solidFill>
                <a:latin typeface="Calibri" panose="020F0502020204030204" pitchFamily="34" charset="0"/>
              </a:rPr>
              <a:t> September. Please contact the WRDTP Office to find out the new password.</a:t>
            </a:r>
            <a:endParaRPr lang="en-GB" dirty="0">
              <a:solidFill>
                <a:srgbClr val="003C71"/>
              </a:solidFill>
              <a:latin typeface="Calibri" panose="020F0502020204030204" pitchFamily="34" charset="0"/>
            </a:endParaRPr>
          </a:p>
        </p:txBody>
      </p:sp>
      <p:sp>
        <p:nvSpPr>
          <p:cNvPr id="6" name="TextBox 5"/>
          <p:cNvSpPr txBox="1"/>
          <p:nvPr/>
        </p:nvSpPr>
        <p:spPr>
          <a:xfrm>
            <a:off x="1115120" y="5977053"/>
            <a:ext cx="9902284" cy="523220"/>
          </a:xfrm>
          <a:prstGeom prst="rect">
            <a:avLst/>
          </a:prstGeom>
          <a:noFill/>
        </p:spPr>
        <p:txBody>
          <a:bodyPr wrap="square" rtlCol="0">
            <a:spAutoFit/>
          </a:bodyPr>
          <a:lstStyle/>
          <a:p>
            <a:r>
              <a:rPr lang="en-GB" dirty="0" smtClean="0">
                <a:solidFill>
                  <a:srgbClr val="003C71"/>
                </a:solidFill>
                <a:latin typeface="Calibri" panose="020F0502020204030204" pitchFamily="34" charset="0"/>
              </a:rPr>
              <a:t>The following pages contain a user guide to show students how to login to the system and access the VIRE Content. For a video guide to see how to login; please </a:t>
            </a:r>
            <a:r>
              <a:rPr lang="en-GB" dirty="0" smtClean="0">
                <a:solidFill>
                  <a:srgbClr val="003C71"/>
                </a:solidFill>
                <a:latin typeface="Calibri" panose="020F0502020204030204" pitchFamily="34" charset="0"/>
                <a:hlinkClick r:id="rId3"/>
              </a:rPr>
              <a:t>view this link here.</a:t>
            </a:r>
            <a:endParaRPr lang="en-GB" dirty="0">
              <a:solidFill>
                <a:srgbClr val="003C71"/>
              </a:solidFill>
              <a:latin typeface="Calibri" panose="020F0502020204030204" pitchFamily="34" charset="0"/>
            </a:endParaRPr>
          </a:p>
        </p:txBody>
      </p:sp>
    </p:spTree>
    <p:extLst>
      <p:ext uri="{BB962C8B-B14F-4D97-AF65-F5344CB8AC3E}">
        <p14:creationId xmlns:p14="http://schemas.microsoft.com/office/powerpoint/2010/main" val="55396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376740" y="173205"/>
            <a:ext cx="9232760" cy="6420752"/>
          </a:xfrm>
          <a:prstGeom prst="rect">
            <a:avLst/>
          </a:prstGeom>
          <a:noFill/>
          <a:ln>
            <a:noFill/>
          </a:ln>
        </p:spPr>
      </p:pic>
      <p:sp>
        <p:nvSpPr>
          <p:cNvPr id="85" name="Shape 85"/>
          <p:cNvSpPr/>
          <p:nvPr/>
        </p:nvSpPr>
        <p:spPr>
          <a:xfrm>
            <a:off x="7916780" y="215316"/>
            <a:ext cx="842210" cy="644942"/>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Shape 86"/>
          <p:cNvSpPr/>
          <p:nvPr/>
        </p:nvSpPr>
        <p:spPr>
          <a:xfrm rot="-7210683">
            <a:off x="8134968" y="1177150"/>
            <a:ext cx="1641530" cy="1022684"/>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Shape 87"/>
          <p:cNvSpPr txBox="1"/>
          <p:nvPr/>
        </p:nvSpPr>
        <p:spPr>
          <a:xfrm>
            <a:off x="9810361" y="1034716"/>
            <a:ext cx="2203171" cy="54106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dirty="0">
                <a:solidFill>
                  <a:srgbClr val="003C71"/>
                </a:solidFill>
                <a:latin typeface="Calibri"/>
                <a:ea typeface="Calibri"/>
                <a:cs typeface="Calibri"/>
                <a:sym typeface="Calibri"/>
              </a:rPr>
              <a:t>The WRDTP website has been relaunched with a new VIRE area. </a:t>
            </a:r>
            <a:endParaRPr dirty="0"/>
          </a:p>
          <a:p>
            <a:pPr marL="0" marR="0" lvl="0" indent="0" algn="l" rtl="0">
              <a:spcBef>
                <a:spcPts val="0"/>
              </a:spcBef>
              <a:spcAft>
                <a:spcPts val="0"/>
              </a:spcAft>
              <a:buNone/>
            </a:pPr>
            <a:endParaRPr sz="1800" dirty="0">
              <a:solidFill>
                <a:srgbClr val="003C71"/>
              </a:solidFill>
              <a:latin typeface="Calibri"/>
              <a:ea typeface="Calibri"/>
              <a:cs typeface="Calibri"/>
              <a:sym typeface="Calibri"/>
            </a:endParaRPr>
          </a:p>
          <a:p>
            <a:pPr marL="0" marR="0" lvl="0" indent="0" algn="l" rtl="0">
              <a:spcBef>
                <a:spcPts val="0"/>
              </a:spcBef>
              <a:spcAft>
                <a:spcPts val="0"/>
              </a:spcAft>
              <a:buNone/>
            </a:pPr>
            <a:r>
              <a:rPr lang="en-GB" sz="1800" dirty="0">
                <a:solidFill>
                  <a:srgbClr val="003C71"/>
                </a:solidFill>
                <a:latin typeface="Calibri"/>
                <a:ea typeface="Calibri"/>
                <a:cs typeface="Calibri"/>
                <a:sym typeface="Calibri"/>
              </a:rPr>
              <a:t>This </a:t>
            </a:r>
            <a:r>
              <a:rPr lang="en-GB" sz="1800" dirty="0" smtClean="0">
                <a:solidFill>
                  <a:srgbClr val="003C71"/>
                </a:solidFill>
                <a:latin typeface="Calibri"/>
                <a:ea typeface="Calibri"/>
                <a:cs typeface="Calibri"/>
                <a:sym typeface="Calibri"/>
              </a:rPr>
              <a:t>is a secured </a:t>
            </a:r>
            <a:r>
              <a:rPr lang="en-GB" sz="1800" dirty="0">
                <a:solidFill>
                  <a:srgbClr val="003C71"/>
                </a:solidFill>
                <a:latin typeface="Calibri"/>
                <a:ea typeface="Calibri"/>
                <a:cs typeface="Calibri"/>
                <a:sym typeface="Calibri"/>
              </a:rPr>
              <a:t>area </a:t>
            </a:r>
            <a:r>
              <a:rPr lang="en-GB" sz="1800" dirty="0" smtClean="0">
                <a:solidFill>
                  <a:srgbClr val="003C71"/>
                </a:solidFill>
                <a:latin typeface="Calibri"/>
                <a:ea typeface="Calibri"/>
                <a:cs typeface="Calibri"/>
                <a:sym typeface="Calibri"/>
              </a:rPr>
              <a:t>which will </a:t>
            </a:r>
            <a:r>
              <a:rPr lang="en-GB" sz="1800" dirty="0">
                <a:solidFill>
                  <a:srgbClr val="003C71"/>
                </a:solidFill>
                <a:latin typeface="Calibri"/>
                <a:ea typeface="Calibri"/>
                <a:cs typeface="Calibri"/>
                <a:sym typeface="Calibri"/>
              </a:rPr>
              <a:t>provide students with access to unique resources created exclusively for the WRDTP as well as recordings of sessions and workshops.</a:t>
            </a:r>
            <a:endParaRPr dirty="0"/>
          </a:p>
          <a:p>
            <a:pPr marL="0" marR="0" lvl="0" indent="0" algn="l" rtl="0">
              <a:spcBef>
                <a:spcPts val="0"/>
              </a:spcBef>
              <a:spcAft>
                <a:spcPts val="0"/>
              </a:spcAft>
              <a:buNone/>
            </a:pPr>
            <a:endParaRPr sz="1800" dirty="0">
              <a:solidFill>
                <a:srgbClr val="003C71"/>
              </a:solidFill>
              <a:latin typeface="Calibri"/>
              <a:ea typeface="Calibri"/>
              <a:cs typeface="Calibri"/>
              <a:sym typeface="Calibri"/>
            </a:endParaRPr>
          </a:p>
          <a:p>
            <a:pPr marL="0" marR="0" lvl="0" indent="0" algn="l" rtl="0">
              <a:spcBef>
                <a:spcPts val="0"/>
              </a:spcBef>
              <a:spcAft>
                <a:spcPts val="0"/>
              </a:spcAft>
              <a:buNone/>
            </a:pPr>
            <a:r>
              <a:rPr lang="en-GB" sz="1800" dirty="0">
                <a:solidFill>
                  <a:srgbClr val="003C71"/>
                </a:solidFill>
                <a:latin typeface="Calibri"/>
                <a:ea typeface="Calibri"/>
                <a:cs typeface="Calibri"/>
                <a:sym typeface="Calibri"/>
              </a:rPr>
              <a:t>To access the VIRE, click on the ‘VIRE Login’ icon indicated above.</a:t>
            </a:r>
            <a:endParaRPr sz="1800" dirty="0">
              <a:solidFill>
                <a:srgbClr val="003C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669506" y="548440"/>
            <a:ext cx="5895975" cy="5448300"/>
          </a:xfrm>
          <a:prstGeom prst="rect">
            <a:avLst/>
          </a:prstGeom>
          <a:noFill/>
          <a:ln>
            <a:noFill/>
          </a:ln>
        </p:spPr>
      </p:pic>
      <p:sp>
        <p:nvSpPr>
          <p:cNvPr id="93" name="Shape 93"/>
          <p:cNvSpPr/>
          <p:nvPr/>
        </p:nvSpPr>
        <p:spPr>
          <a:xfrm rot="10800000">
            <a:off x="4835969" y="2466475"/>
            <a:ext cx="1729512" cy="607594"/>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Shape 94"/>
          <p:cNvSpPr/>
          <p:nvPr/>
        </p:nvSpPr>
        <p:spPr>
          <a:xfrm rot="10800000">
            <a:off x="4835969" y="3272590"/>
            <a:ext cx="1729512" cy="607594"/>
          </a:xfrm>
          <a:prstGeom prst="righ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Shape 95"/>
          <p:cNvSpPr txBox="1"/>
          <p:nvPr/>
        </p:nvSpPr>
        <p:spPr>
          <a:xfrm>
            <a:off x="7307793" y="1846848"/>
            <a:ext cx="3183744"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3C71"/>
                </a:solidFill>
                <a:latin typeface="Calibri"/>
                <a:ea typeface="Calibri"/>
                <a:cs typeface="Calibri"/>
                <a:sym typeface="Calibri"/>
              </a:rPr>
              <a:t>On the following page, users will be asked for a username and password to access the content in the VIRE.</a:t>
            </a:r>
            <a:endParaRPr/>
          </a:p>
          <a:p>
            <a:pPr marL="0" marR="0" lvl="0" indent="0" algn="l" rtl="0">
              <a:spcBef>
                <a:spcPts val="0"/>
              </a:spcBef>
              <a:spcAft>
                <a:spcPts val="0"/>
              </a:spcAft>
              <a:buNone/>
            </a:pPr>
            <a:endParaRPr sz="1800">
              <a:solidFill>
                <a:srgbClr val="003C71"/>
              </a:solidFill>
              <a:latin typeface="Calibri"/>
              <a:ea typeface="Calibri"/>
              <a:cs typeface="Calibri"/>
              <a:sym typeface="Calibri"/>
            </a:endParaRPr>
          </a:p>
          <a:p>
            <a:pPr marL="0" marR="0" lvl="0" indent="0" algn="l" rtl="0">
              <a:spcBef>
                <a:spcPts val="0"/>
              </a:spcBef>
              <a:spcAft>
                <a:spcPts val="0"/>
              </a:spcAft>
              <a:buNone/>
            </a:pPr>
            <a:r>
              <a:rPr lang="en-GB" sz="1800">
                <a:solidFill>
                  <a:srgbClr val="003C71"/>
                </a:solidFill>
                <a:latin typeface="Calibri"/>
                <a:ea typeface="Calibri"/>
                <a:cs typeface="Calibri"/>
                <a:sym typeface="Calibri"/>
              </a:rPr>
              <a:t>These details can be obtained from the WRDTP Administrator in your home university.</a:t>
            </a:r>
            <a:endParaRPr/>
          </a:p>
          <a:p>
            <a:pPr marL="0" marR="0" lvl="0" indent="0" algn="l" rtl="0">
              <a:spcBef>
                <a:spcPts val="0"/>
              </a:spcBef>
              <a:spcAft>
                <a:spcPts val="0"/>
              </a:spcAft>
              <a:buNone/>
            </a:pPr>
            <a:endParaRPr sz="1800">
              <a:solidFill>
                <a:srgbClr val="003C71"/>
              </a:solidFill>
              <a:latin typeface="Calibri"/>
              <a:ea typeface="Calibri"/>
              <a:cs typeface="Calibri"/>
              <a:sym typeface="Calibri"/>
            </a:endParaRPr>
          </a:p>
          <a:p>
            <a:pPr marL="0" marR="0" lvl="0" indent="0" algn="l" rtl="0">
              <a:spcBef>
                <a:spcPts val="0"/>
              </a:spcBef>
              <a:spcAft>
                <a:spcPts val="0"/>
              </a:spcAft>
              <a:buNone/>
            </a:pPr>
            <a:r>
              <a:rPr lang="en-GB" sz="1800">
                <a:solidFill>
                  <a:srgbClr val="003C71"/>
                </a:solidFill>
                <a:latin typeface="Calibri"/>
                <a:ea typeface="Calibri"/>
                <a:cs typeface="Calibri"/>
                <a:sym typeface="Calibri"/>
              </a:rPr>
              <a:t>You will not receive an individual username and password, but will have access via an institution login.</a:t>
            </a:r>
            <a:endParaRPr sz="1800">
              <a:solidFill>
                <a:srgbClr val="003C7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a:stretch/>
        </p:blipFill>
        <p:spPr>
          <a:xfrm>
            <a:off x="460710" y="227597"/>
            <a:ext cx="4584450" cy="5355055"/>
          </a:xfrm>
          <a:prstGeom prst="rect">
            <a:avLst/>
          </a:prstGeom>
          <a:noFill/>
          <a:ln>
            <a:noFill/>
          </a:ln>
        </p:spPr>
      </p:pic>
      <p:pic>
        <p:nvPicPr>
          <p:cNvPr id="101" name="Shape 101"/>
          <p:cNvPicPr preferRelativeResize="0"/>
          <p:nvPr/>
        </p:nvPicPr>
        <p:blipFill rotWithShape="1">
          <a:blip r:embed="rId4">
            <a:alphaModFix/>
          </a:blip>
          <a:srcRect/>
          <a:stretch/>
        </p:blipFill>
        <p:spPr>
          <a:xfrm>
            <a:off x="5838573" y="227597"/>
            <a:ext cx="6205694" cy="5493419"/>
          </a:xfrm>
          <a:prstGeom prst="rect">
            <a:avLst/>
          </a:prstGeom>
          <a:noFill/>
          <a:ln>
            <a:noFill/>
          </a:ln>
        </p:spPr>
      </p:pic>
      <p:sp>
        <p:nvSpPr>
          <p:cNvPr id="102" name="Shape 102"/>
          <p:cNvSpPr txBox="1"/>
          <p:nvPr/>
        </p:nvSpPr>
        <p:spPr>
          <a:xfrm>
            <a:off x="202031" y="5721016"/>
            <a:ext cx="540468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a:solidFill>
                  <a:srgbClr val="003C71"/>
                </a:solidFill>
                <a:latin typeface="Calibri"/>
                <a:ea typeface="Calibri"/>
                <a:cs typeface="Calibri"/>
                <a:sym typeface="Calibri"/>
              </a:rPr>
              <a:t>Once in the VIRE you can find dedicated sections for each interdisciplinary pathway, as well as an area for resources and training suitable for all.</a:t>
            </a:r>
            <a:endParaRPr dirty="0">
              <a:solidFill>
                <a:srgbClr val="003C71"/>
              </a:solidFill>
            </a:endParaRPr>
          </a:p>
        </p:txBody>
      </p:sp>
      <p:sp>
        <p:nvSpPr>
          <p:cNvPr id="103" name="Shape 103"/>
          <p:cNvSpPr txBox="1"/>
          <p:nvPr/>
        </p:nvSpPr>
        <p:spPr>
          <a:xfrm>
            <a:off x="6051385" y="5597905"/>
            <a:ext cx="5404684"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dirty="0">
                <a:solidFill>
                  <a:srgbClr val="003C71"/>
                </a:solidFill>
                <a:latin typeface="Calibri"/>
                <a:ea typeface="Calibri"/>
                <a:cs typeface="Calibri"/>
                <a:sym typeface="Calibri"/>
              </a:rPr>
              <a:t>There are also sections for both Quantitative and Qualitative research methods, information about using the WRDTP branding and information and application details for funding and awards.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a:stretch/>
        </p:blipFill>
        <p:spPr>
          <a:xfrm>
            <a:off x="644943" y="637424"/>
            <a:ext cx="7319963" cy="5264573"/>
          </a:xfrm>
          <a:prstGeom prst="rect">
            <a:avLst/>
          </a:prstGeom>
          <a:noFill/>
          <a:ln>
            <a:noFill/>
          </a:ln>
        </p:spPr>
      </p:pic>
      <p:sp>
        <p:nvSpPr>
          <p:cNvPr id="109" name="Shape 109"/>
          <p:cNvSpPr txBox="1"/>
          <p:nvPr/>
        </p:nvSpPr>
        <p:spPr>
          <a:xfrm>
            <a:off x="8547045" y="1570122"/>
            <a:ext cx="3183744"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rgbClr val="003C71"/>
                </a:solidFill>
                <a:latin typeface="Calibri"/>
                <a:ea typeface="Calibri"/>
                <a:cs typeface="Calibri"/>
                <a:sym typeface="Calibri"/>
              </a:rPr>
              <a:t>When you’re within a page, click on the image to view the content for that section.</a:t>
            </a:r>
            <a:endParaRPr dirty="0"/>
          </a:p>
          <a:p>
            <a:pPr marL="0" marR="0" lvl="0" indent="0" algn="l" rtl="0">
              <a:spcBef>
                <a:spcPts val="0"/>
              </a:spcBef>
              <a:spcAft>
                <a:spcPts val="0"/>
              </a:spcAft>
              <a:buNone/>
            </a:pPr>
            <a:endParaRPr sz="1800" dirty="0">
              <a:solidFill>
                <a:srgbClr val="003C71"/>
              </a:solidFill>
              <a:latin typeface="Calibri"/>
              <a:ea typeface="Calibri"/>
              <a:cs typeface="Calibri"/>
              <a:sym typeface="Calibri"/>
            </a:endParaRPr>
          </a:p>
          <a:p>
            <a:pPr marL="0" marR="0" lvl="0" indent="0" algn="l" rtl="0">
              <a:spcBef>
                <a:spcPts val="0"/>
              </a:spcBef>
              <a:spcAft>
                <a:spcPts val="0"/>
              </a:spcAft>
              <a:buNone/>
            </a:pPr>
            <a:r>
              <a:rPr lang="en-GB" sz="1800" dirty="0">
                <a:solidFill>
                  <a:srgbClr val="003C71"/>
                </a:solidFill>
                <a:latin typeface="Calibri"/>
                <a:ea typeface="Calibri"/>
                <a:cs typeface="Calibri"/>
                <a:sym typeface="Calibri"/>
              </a:rPr>
              <a:t>The VIRE will have content added over the course of the year, so make sure to check back regularly to see what is new.</a:t>
            </a:r>
            <a:endParaRPr sz="1800" dirty="0">
              <a:solidFill>
                <a:srgbClr val="003C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486</Words>
  <Application>Microsoft Office PowerPoint</Application>
  <PresentationFormat>Widescreen</PresentationFormat>
  <Paragraphs>56</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Wheeler</dc:creator>
  <cp:lastModifiedBy>Michelle Lesnianski</cp:lastModifiedBy>
  <cp:revision>7</cp:revision>
  <dcterms:modified xsi:type="dcterms:W3CDTF">2018-06-27T12:01:27Z</dcterms:modified>
</cp:coreProperties>
</file>