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42"/>
  </p:notesMasterIdLst>
  <p:handoutMasterIdLst>
    <p:handoutMasterId r:id="rId43"/>
  </p:handoutMasterIdLst>
  <p:sldIdLst>
    <p:sldId id="256" r:id="rId2"/>
    <p:sldId id="281" r:id="rId3"/>
    <p:sldId id="259" r:id="rId4"/>
    <p:sldId id="260" r:id="rId5"/>
    <p:sldId id="324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  <p:sldId id="277" r:id="rId15"/>
    <p:sldId id="297" r:id="rId16"/>
    <p:sldId id="330" r:id="rId17"/>
    <p:sldId id="331" r:id="rId18"/>
    <p:sldId id="332" r:id="rId19"/>
    <p:sldId id="289" r:id="rId20"/>
    <p:sldId id="290" r:id="rId21"/>
    <p:sldId id="291" r:id="rId22"/>
    <p:sldId id="295" r:id="rId23"/>
    <p:sldId id="269" r:id="rId24"/>
    <p:sldId id="271" r:id="rId25"/>
    <p:sldId id="272" r:id="rId26"/>
    <p:sldId id="273" r:id="rId27"/>
    <p:sldId id="274" r:id="rId28"/>
    <p:sldId id="275" r:id="rId29"/>
    <p:sldId id="276" r:id="rId30"/>
    <p:sldId id="278" r:id="rId31"/>
    <p:sldId id="325" r:id="rId32"/>
    <p:sldId id="279" r:id="rId33"/>
    <p:sldId id="327" r:id="rId34"/>
    <p:sldId id="316" r:id="rId35"/>
    <p:sldId id="320" r:id="rId36"/>
    <p:sldId id="340" r:id="rId37"/>
    <p:sldId id="336" r:id="rId38"/>
    <p:sldId id="337" r:id="rId39"/>
    <p:sldId id="303" r:id="rId40"/>
    <p:sldId id="305" r:id="rId41"/>
  </p:sldIdLst>
  <p:sldSz cx="9144000" cy="6858000" type="screen4x3"/>
  <p:notesSz cx="9942513" cy="6761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0687" y="1"/>
            <a:ext cx="4309506" cy="3384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6439A-4363-4F81-8CF0-E261EC131ED9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0687" y="6421646"/>
            <a:ext cx="4309506" cy="3384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29D7C-C165-4052-B2FC-0A8569623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962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792" y="0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DA30F-AAFB-4808-BCAD-83B404D5CE66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253" y="3211553"/>
            <a:ext cx="7954010" cy="304252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21931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792" y="6421931"/>
            <a:ext cx="4308422" cy="3380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0AB11-272B-49D1-BA20-02246DF86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39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2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10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29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11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2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12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10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13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5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14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34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15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6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16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37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17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7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18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65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19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9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970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20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652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21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9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22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68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23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54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24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87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25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583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26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537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27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72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28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225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29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58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00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30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405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31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825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32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37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33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92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34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781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35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957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36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669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37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825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38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651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39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04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4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7554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40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68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5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6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2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7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39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8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19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408F9-0837-4306-82C7-DBE724A1A907}" type="slidenum">
              <a:rPr lang="en-GB"/>
              <a:pPr/>
              <a:t>9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77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8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2422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78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88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64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2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56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665288"/>
            <a:ext cx="4138612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916363"/>
            <a:ext cx="4138612" cy="209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948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948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076DF7-9345-446F-90B7-1F86C8356E8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00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5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9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4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3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9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1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5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0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see.leeds.ac.uk/internal-users/student/postgraduate-researchers/handbook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3624" y="165774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Doctoral College</a:t>
            </a:r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Administration</a:t>
            </a:r>
            <a:endParaRPr lang="en-GB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807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Today’s meeting:</a:t>
            </a:r>
          </a:p>
          <a:p>
            <a:endParaRPr lang="en-GB" sz="2400" dirty="0"/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 1(10am)</a:t>
            </a:r>
            <a:r>
              <a:rPr lang="en-GB" sz="2400" dirty="0" smtClean="0"/>
              <a:t>:</a:t>
            </a:r>
            <a:r>
              <a:rPr lang="en-GB" sz="2400" dirty="0"/>
              <a:t> </a:t>
            </a: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PhD supervision and administration</a:t>
            </a:r>
          </a:p>
          <a:p>
            <a:pPr marL="2171700" lvl="4" indent="-342900">
              <a:buFont typeface="Arial" pitchFamily="34" charset="0"/>
              <a:buChar char="•"/>
            </a:pPr>
            <a:r>
              <a:rPr lang="en-GB" dirty="0" smtClean="0"/>
              <a:t>Introduction to PGR Administration</a:t>
            </a:r>
          </a:p>
          <a:p>
            <a:pPr marL="2171700" lvl="4" indent="-342900">
              <a:buFont typeface="Arial" pitchFamily="34" charset="0"/>
              <a:buChar char="•"/>
            </a:pPr>
            <a:r>
              <a:rPr lang="en-GB" dirty="0" smtClean="0"/>
              <a:t>Monitoring current PGRs</a:t>
            </a:r>
          </a:p>
          <a:p>
            <a:pPr marL="2171700" lvl="4" indent="-342900">
              <a:buFont typeface="Arial" pitchFamily="34" charset="0"/>
              <a:buChar char="•"/>
            </a:pPr>
            <a:r>
              <a:rPr lang="en-GB" dirty="0" smtClean="0"/>
              <a:t>Funding opportunities for PGRs</a:t>
            </a:r>
          </a:p>
          <a:p>
            <a:pPr marL="2171700" lvl="4" indent="-342900">
              <a:buFont typeface="Arial" pitchFamily="34" charset="0"/>
              <a:buChar char="•"/>
            </a:pPr>
            <a:r>
              <a:rPr lang="en-GB" dirty="0" smtClean="0"/>
              <a:t>Process for advertising projects/admissions</a:t>
            </a:r>
          </a:p>
          <a:p>
            <a:pPr lvl="3"/>
            <a:endParaRPr lang="en-GB" sz="800" dirty="0" smtClean="0"/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Coffee break (10.45am)</a:t>
            </a:r>
          </a:p>
          <a:p>
            <a:endParaRPr lang="en-GB" sz="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Part 2 (11am)</a:t>
            </a:r>
            <a:r>
              <a:rPr lang="en-GB" sz="2400" dirty="0" smtClean="0"/>
              <a:t>: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Changes and 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developments</a:t>
            </a:r>
          </a:p>
          <a:p>
            <a:endParaRPr lang="en-GB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Finish 12noon</a:t>
            </a:r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422790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Supervising Current PGRs</a:t>
            </a:r>
          </a:p>
          <a:p>
            <a:endParaRPr lang="en-GB" sz="2400" b="1" dirty="0" smtClean="0"/>
          </a:p>
          <a:p>
            <a:pPr algn="ctr"/>
            <a:r>
              <a:rPr lang="en-GB" sz="2400" dirty="0" smtClean="0"/>
              <a:t>All ‘administration’ should only help serve the fundamental aim of ensuring our PGRs have the best possible support for their work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ALL PROGRESS MONITORING DONE ON-LINE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2400" b="1" dirty="0" smtClean="0"/>
              <a:t>GRAD:   </a:t>
            </a:r>
            <a:r>
              <a:rPr lang="en-GB" sz="2400" dirty="0" smtClean="0"/>
              <a:t>https</a:t>
            </a:r>
            <a:r>
              <a:rPr lang="en-GB" sz="2400" dirty="0"/>
              <a:t>://</a:t>
            </a:r>
            <a:r>
              <a:rPr lang="en-GB" sz="2400" dirty="0" smtClean="0"/>
              <a:t>research.leeds.ac.uk 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2400" b="1" dirty="0" smtClean="0"/>
              <a:t>GRAD (Graduate </a:t>
            </a:r>
            <a:r>
              <a:rPr lang="en-GB" sz="2400" b="1" dirty="0"/>
              <a:t>Record of Achievement and </a:t>
            </a:r>
            <a:r>
              <a:rPr lang="en-GB" sz="2400" b="1" dirty="0" smtClean="0"/>
              <a:t>Development)</a:t>
            </a:r>
            <a:endParaRPr lang="en-GB" sz="2400" b="1" dirty="0"/>
          </a:p>
          <a:p>
            <a:pPr algn="ctr"/>
            <a:r>
              <a:rPr lang="en-GB" sz="2400" b="1" dirty="0" smtClean="0"/>
              <a:t>Very important to engage with the GRAD: Appeals/complaints difficult to defend where record keeping is inadequate.  Audits undertaken.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6413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307958"/>
            <a:ext cx="85566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Supervising Current PGRs</a:t>
            </a:r>
          </a:p>
          <a:p>
            <a:endParaRPr lang="en-GB" sz="1400" b="1" dirty="0" smtClean="0"/>
          </a:p>
          <a:p>
            <a:r>
              <a:rPr lang="en-GB" sz="2400" dirty="0" smtClean="0"/>
              <a:t>Progression meeting monitoring to include all supervisors…</a:t>
            </a:r>
          </a:p>
          <a:p>
            <a:endParaRPr lang="en-GB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/>
              <a:t>Month 1: </a:t>
            </a:r>
            <a:r>
              <a:rPr lang="en-GB" sz="2400" dirty="0" smtClean="0"/>
              <a:t>All supervisors meet with PGR to undertake </a:t>
            </a:r>
            <a:r>
              <a:rPr lang="en-GB" sz="2400" u="sng" dirty="0" smtClean="0"/>
              <a:t>training analysis </a:t>
            </a:r>
            <a:r>
              <a:rPr lang="en-GB" sz="2400" dirty="0" smtClean="0"/>
              <a:t>and complete </a:t>
            </a:r>
            <a:r>
              <a:rPr lang="en-GB" sz="2400" u="sng" dirty="0" smtClean="0"/>
              <a:t>on-line training plan</a:t>
            </a:r>
            <a:r>
              <a:rPr lang="en-GB" sz="2400" dirty="0" smtClean="0"/>
              <a:t> – </a:t>
            </a:r>
            <a:r>
              <a:rPr lang="en-GB" sz="2400" b="1" i="1" dirty="0" smtClean="0"/>
              <a:t>include publications strategy, encourage teaching, English language support, career aspirations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/>
              <a:t>6 months (or 9 months for PT): </a:t>
            </a:r>
            <a:r>
              <a:rPr lang="en-GB" sz="2400" dirty="0" smtClean="0"/>
              <a:t>PGR produces report and both PGR/Supervisors complete </a:t>
            </a:r>
            <a:r>
              <a:rPr lang="en-GB" sz="2400" i="1" dirty="0" smtClean="0"/>
              <a:t>First Formal Progress Repor</a:t>
            </a:r>
            <a:r>
              <a:rPr lang="en-GB" sz="2400" dirty="0" smtClean="0"/>
              <a:t>t; agree Transfer arrangements and get </a:t>
            </a:r>
            <a:r>
              <a:rPr lang="en-GB" sz="2400" dirty="0" smtClean="0"/>
              <a:t>viva date </a:t>
            </a:r>
            <a:r>
              <a:rPr lang="en-GB" sz="2400" dirty="0" smtClean="0"/>
              <a:t>in diaries – </a:t>
            </a:r>
            <a:r>
              <a:rPr lang="en-GB" sz="2400" u="sng" dirty="0" smtClean="0"/>
              <a:t>aim is to ensure clear pathway to transfer within 12 months (FT)/18-24 months (PT).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076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52400" y="1418477"/>
            <a:ext cx="77724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Supervising Current PGRs</a:t>
            </a:r>
          </a:p>
          <a:p>
            <a:endParaRPr lang="en-GB" sz="1400" b="1" dirty="0" smtClean="0"/>
          </a:p>
          <a:p>
            <a:r>
              <a:rPr lang="en-GB" sz="2400" dirty="0" smtClean="0"/>
              <a:t>Progression Review monitoring to include all supervisors…</a:t>
            </a:r>
          </a:p>
          <a:p>
            <a:endParaRPr lang="en-GB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/>
              <a:t>Transfer Meeting: </a:t>
            </a:r>
            <a:r>
              <a:rPr lang="en-GB" sz="2400" dirty="0" smtClean="0"/>
              <a:t>(aim to hold this during months 9-11) </a:t>
            </a:r>
            <a:r>
              <a:rPr lang="en-GB" sz="2400" u="sng" dirty="0" smtClean="0"/>
              <a:t>Important</a:t>
            </a:r>
            <a:r>
              <a:rPr lang="en-GB" sz="2400" dirty="0" smtClean="0"/>
              <a:t> – formal decision by Transfer Examiner to recommend upgrade from ‘Provisional’ PhD to full PhD</a:t>
            </a:r>
          </a:p>
          <a:p>
            <a:pPr algn="ctr"/>
            <a:endParaRPr lang="en-GB" sz="12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400" b="1" dirty="0" smtClean="0"/>
              <a:t>Annual Progression Review (APR) meetings</a:t>
            </a:r>
            <a:r>
              <a:rPr lang="en-GB" sz="2400" dirty="0" smtClean="0"/>
              <a:t>: annual meetings for </a:t>
            </a:r>
            <a:r>
              <a:rPr lang="en-GB" sz="2400" u="sng" dirty="0" smtClean="0"/>
              <a:t>all</a:t>
            </a:r>
            <a:r>
              <a:rPr lang="en-GB" sz="2400" dirty="0" smtClean="0"/>
              <a:t> PGRs to include completion of APR workflow on GRAD and academic report/publication/draft chapter, plan for completion, thesis outline (final year).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39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34848" y="1319902"/>
            <a:ext cx="8636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Supervising Current PGRs</a:t>
            </a:r>
          </a:p>
          <a:p>
            <a:r>
              <a:rPr lang="en-GB" sz="2400" dirty="0" smtClean="0"/>
              <a:t>Supervision meetings…..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We expect PGRs will meet with supervisors regularly and always have reasonable access.  </a:t>
            </a:r>
            <a:r>
              <a:rPr lang="en-GB" i="1" u="sng" dirty="0" smtClean="0"/>
              <a:t>Establishing a pattern of scheduled meetings is recommended from the outset</a:t>
            </a:r>
            <a:r>
              <a:rPr lang="en-GB" u="sng" dirty="0" smtClean="0"/>
              <a:t>.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b="1" dirty="0"/>
              <a:t>Important: Supervisors to advise PGRA if a researcher has not attended </a:t>
            </a:r>
            <a:r>
              <a:rPr lang="en-GB" b="1" dirty="0" smtClean="0"/>
              <a:t>within past month when </a:t>
            </a:r>
            <a:r>
              <a:rPr lang="en-GB" b="1" dirty="0"/>
              <a:t>expected to do so (</a:t>
            </a:r>
            <a:r>
              <a:rPr lang="en-GB" b="1" dirty="0" err="1"/>
              <a:t>ie</a:t>
            </a:r>
            <a:r>
              <a:rPr lang="en-GB" b="1" dirty="0"/>
              <a:t>, not on </a:t>
            </a:r>
            <a:r>
              <a:rPr lang="en-GB" b="1" dirty="0" smtClean="0"/>
              <a:t>suspension, holiday, </a:t>
            </a:r>
            <a:r>
              <a:rPr lang="en-GB" b="1" dirty="0" err="1" smtClean="0"/>
              <a:t>etc</a:t>
            </a:r>
            <a:r>
              <a:rPr lang="en-GB" b="1" dirty="0" smtClean="0"/>
              <a:t>).  </a:t>
            </a:r>
            <a:r>
              <a:rPr lang="en-GB" b="1" dirty="0" smtClean="0"/>
              <a:t>PGRD </a:t>
            </a:r>
            <a:r>
              <a:rPr lang="en-GB" b="1" dirty="0" smtClean="0"/>
              <a:t>will then write to candidate seeking explanation. 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University regulations require that </a:t>
            </a:r>
            <a:r>
              <a:rPr lang="en-GB" b="1" u="sng" dirty="0" smtClean="0"/>
              <a:t>10</a:t>
            </a:r>
            <a:r>
              <a:rPr lang="en-GB" dirty="0" smtClean="0"/>
              <a:t> of these meetings lead to a formal written record (minimum standards, problems in the past…) – </a:t>
            </a:r>
            <a:r>
              <a:rPr lang="en-GB" b="1" u="sng" dirty="0"/>
              <a:t>6</a:t>
            </a:r>
            <a:r>
              <a:rPr lang="en-GB" dirty="0" smtClean="0"/>
              <a:t> for part-time PGRs and keep an eye on this in line with part-time fees.  There should be a gap of no more than 8 weeks in the reporting for FT and 12 weeks for PT.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PGRs and supervisors should complete the workflows within GRAD, </a:t>
            </a:r>
            <a:r>
              <a:rPr lang="en-GB" i="1" dirty="0" smtClean="0"/>
              <a:t>agreeing </a:t>
            </a:r>
            <a:r>
              <a:rPr lang="en-GB" dirty="0" smtClean="0"/>
              <a:t>content.  *****Supervisor has final agreement of meeting by approving the meeting.*******</a:t>
            </a:r>
          </a:p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This process might seem overly bureaucratic but we must do it.</a:t>
            </a:r>
          </a:p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It can be implemented in as effortlessly a way as you wish.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4800" y="1593852"/>
            <a:ext cx="607251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ivas</a:t>
            </a:r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400" b="1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Transfers/upgrades: </a:t>
            </a:r>
          </a:p>
          <a:p>
            <a:pPr>
              <a:spcAft>
                <a:spcPts val="600"/>
              </a:spcAft>
            </a:pPr>
            <a:endParaRPr lang="en-GB" b="1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i="1" u="sng" dirty="0" smtClean="0"/>
              <a:t>Stage 1</a:t>
            </a:r>
            <a:r>
              <a:rPr lang="en-GB" i="1" dirty="0" smtClean="0"/>
              <a:t>: First </a:t>
            </a:r>
            <a:r>
              <a:rPr lang="en-GB" i="1" dirty="0"/>
              <a:t>Formal Progress </a:t>
            </a:r>
            <a:r>
              <a:rPr lang="en-GB" i="1" dirty="0" smtClean="0"/>
              <a:t>Report </a:t>
            </a:r>
            <a:r>
              <a:rPr lang="en-GB" dirty="0" smtClean="0"/>
              <a:t>(6 month FT/9 months PT) </a:t>
            </a:r>
            <a:r>
              <a:rPr lang="en-GB" i="1" dirty="0" smtClean="0"/>
              <a:t>-  </a:t>
            </a:r>
            <a:r>
              <a:rPr lang="en-GB" dirty="0" smtClean="0"/>
              <a:t>PGR produces ~2000 word academic report and PGR and Supervisor write summary of progress together.  Recommend that Transfer Panel and date of viva agreed at this stage.</a:t>
            </a:r>
          </a:p>
          <a:p>
            <a:pPr>
              <a:spcAft>
                <a:spcPts val="600"/>
              </a:spcAft>
            </a:pP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i="1" u="sng" dirty="0" smtClean="0"/>
              <a:t>Stage 2</a:t>
            </a:r>
            <a:r>
              <a:rPr lang="en-GB" i="1" dirty="0" smtClean="0"/>
              <a:t>: Joint Report of the Transfer Assessment Panel – </a:t>
            </a:r>
            <a:r>
              <a:rPr lang="en-GB" dirty="0" smtClean="0"/>
              <a:t>workflow within GRAD to be completed by Transfer Chair following discussions with Transfer Examiner. Recommendation submitted to PGRD for approval and then Graduate Board.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4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8371"/>
            <a:ext cx="7873999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ivas</a:t>
            </a:r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 smtClean="0"/>
              <a:t>Final degree </a:t>
            </a:r>
            <a:r>
              <a:rPr lang="en-GB" b="1" dirty="0" err="1" smtClean="0"/>
              <a:t>vivas</a:t>
            </a:r>
            <a:r>
              <a:rPr lang="en-GB" b="1" dirty="0" smtClean="0"/>
              <a:t>: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Exam entry form to be submitted at least 3 months before thesis submission (same form for all degrees) </a:t>
            </a:r>
            <a:r>
              <a:rPr lang="en-GB" u="sng" dirty="0" smtClean="0"/>
              <a:t>BUT</a:t>
            </a:r>
            <a:r>
              <a:rPr lang="en-GB" dirty="0" smtClean="0"/>
              <a:t> 6 months for AF thesis.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Internal Examiner to advise School PGRA of the viva date or update GRAD.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Preliminary and examiners recommendation to be passed to School PGRA to get authorised and then sent to the University for approval by Graduate Board.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GB" b="1" dirty="0" smtClean="0"/>
              <a:t>External Examiners should normally be from the UK with experience of UK HE.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External Examiners expenses: School will pay up to £250 towards travel expenses; (only where necessary) 1 night’s accommodation (must be less than £100); and reasonable hosting/subsistence costs (</a:t>
            </a:r>
            <a:r>
              <a:rPr lang="en-GB" dirty="0" err="1" smtClean="0"/>
              <a:t>eg</a:t>
            </a:r>
            <a:r>
              <a:rPr lang="en-GB" dirty="0" smtClean="0"/>
              <a:t>, £10pp lunch, £25pp dinner).  Supervisor must normally find alternative  funding sources for higher travel costs.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2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7726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2400" y="1341438"/>
            <a:ext cx="83057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Alternative format (AF) thesis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i="1" u="sng" dirty="0" smtClean="0"/>
              <a:t>Optional</a:t>
            </a:r>
            <a:r>
              <a:rPr lang="en-GB" sz="2400" u="sng" dirty="0" smtClean="0"/>
              <a:t> </a:t>
            </a:r>
            <a:r>
              <a:rPr lang="en-GB" sz="2400" dirty="0" smtClean="0"/>
              <a:t>AF thesis available since October 2015 (~30% of submissions by this format); </a:t>
            </a:r>
            <a:r>
              <a:rPr lang="en-GB" sz="2400" u="sng" dirty="0" smtClean="0"/>
              <a:t>‘standard’ thesis is expected to be the norm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Exam entry form submission is when University notified of this choice of format for each candidate, but AF should be discussed sufficiently early between PGR/Supervisors to fully align research with chosen thesis format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PGR </a:t>
            </a:r>
            <a:r>
              <a:rPr lang="en-GB" sz="2400" i="1" u="sng" dirty="0" smtClean="0"/>
              <a:t>must</a:t>
            </a:r>
            <a:r>
              <a:rPr lang="en-GB" sz="2400" dirty="0" smtClean="0"/>
              <a:t> be sole, lead, first or primary author of manuscripts</a:t>
            </a:r>
            <a:endParaRPr lang="en-GB" sz="2400" i="1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Minimum of 3 manuscripts written  for peer-reviewed academic journals – no maximum</a:t>
            </a:r>
          </a:p>
        </p:txBody>
      </p:sp>
    </p:spTree>
    <p:extLst>
      <p:ext uri="{BB962C8B-B14F-4D97-AF65-F5344CB8AC3E}">
        <p14:creationId xmlns:p14="http://schemas.microsoft.com/office/powerpoint/2010/main" val="13708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7726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28755" y="1320345"/>
            <a:ext cx="7877355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Alternative format of 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thesis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Format/layout: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2000" dirty="0" smtClean="0"/>
              <a:t>Introductory section describing the context of the research, rationale of the investigation, and methodology: 15,000 words maximum containing its own list of references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2000" u="sng" dirty="0" smtClean="0"/>
              <a:t>Minimum requirement: </a:t>
            </a:r>
            <a:r>
              <a:rPr lang="en-GB" sz="2000" dirty="0" smtClean="0"/>
              <a:t>3 journal manuscripts: one accepted, one invited to revise and resubmit or potential acceptance subject to major revisions, one formatted and close to being submitted</a:t>
            </a:r>
          </a:p>
          <a:p>
            <a:pPr marL="800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2000" dirty="0" smtClean="0"/>
              <a:t>Discussion and Conclusions section supporting the manuscripts and linking them together and then indicating directions for future work: 10,000 words maximum including own references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082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7726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2400" y="12954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Alternative format of thesis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Page numbering should be sequential and in some cases some pages may include two page numbers: the actual publication page number and the PhD thesis page number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This AF thesis must adhere to the standard page/word count (</a:t>
            </a:r>
            <a:r>
              <a:rPr lang="en-GB" sz="2400" dirty="0" err="1" smtClean="0"/>
              <a:t>ie</a:t>
            </a:r>
            <a:r>
              <a:rPr lang="en-GB" sz="2400" dirty="0" smtClean="0"/>
              <a:t>, maximum of 100,000 words/300 pages)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The work must constitute a continuous body of work, rather than a series of disconnected publications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Faculty of Environment was the first offering this option (now </a:t>
            </a:r>
            <a:r>
              <a:rPr lang="en-GB" sz="2400" dirty="0" smtClean="0"/>
              <a:t>Engineering and Physical Sciences, </a:t>
            </a:r>
            <a:r>
              <a:rPr lang="en-GB" sz="2400" dirty="0" smtClean="0"/>
              <a:t>FBS, </a:t>
            </a:r>
            <a:r>
              <a:rPr lang="en-GB" sz="2400" dirty="0" smtClean="0"/>
              <a:t>Medicine)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61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07156" y="1296030"/>
            <a:ext cx="7540625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Unsatisfactory Academic Progress Procedure (UAPP):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2400" dirty="0" smtClean="0"/>
              <a:t>Can take place at any time during the candidature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/>
              <a:t>Normally identified when researcher has not met requirements set out under responsibilities of the researcher in the Code of Practice.  Examples include </a:t>
            </a:r>
            <a:r>
              <a:rPr lang="en-GB" sz="2400" b="1" dirty="0" smtClean="0"/>
              <a:t>failure to: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GB" sz="2400" dirty="0" smtClean="0"/>
              <a:t>Provide evidence of </a:t>
            </a:r>
            <a:r>
              <a:rPr lang="en-GB" sz="2400" b="1" dirty="0" smtClean="0"/>
              <a:t>satisfactory progress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GB" sz="2400" dirty="0" smtClean="0"/>
              <a:t>Present work to an </a:t>
            </a:r>
            <a:r>
              <a:rPr lang="en-GB" sz="2400" b="1" dirty="0" smtClean="0"/>
              <a:t>adequate standard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GB" sz="2400" dirty="0" smtClean="0"/>
              <a:t>Present work to an </a:t>
            </a:r>
            <a:r>
              <a:rPr lang="en-GB" sz="2400" b="1" dirty="0" smtClean="0"/>
              <a:t>agreed timescale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GB" sz="2400" b="1" dirty="0" smtClean="0"/>
              <a:t>Maintain regular contact </a:t>
            </a:r>
            <a:r>
              <a:rPr lang="en-GB" sz="2400" dirty="0" smtClean="0"/>
              <a:t>with their supervisor(s) and to attend formal supervision meetings</a:t>
            </a:r>
          </a:p>
        </p:txBody>
      </p:sp>
    </p:spTree>
    <p:extLst>
      <p:ext uri="{BB962C8B-B14F-4D97-AF65-F5344CB8AC3E}">
        <p14:creationId xmlns:p14="http://schemas.microsoft.com/office/powerpoint/2010/main" val="188434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7626" y="1406436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Part 1:   Introduction to</a:t>
            </a:r>
          </a:p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Doctoral College Administration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626" y="2483654"/>
            <a:ext cx="8255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School PGR team:</a:t>
            </a:r>
          </a:p>
          <a:p>
            <a:endParaRPr lang="en-GB" sz="2400" dirty="0"/>
          </a:p>
          <a:p>
            <a:r>
              <a:rPr lang="en-GB" sz="2400" dirty="0" smtClean="0"/>
              <a:t>Director of PGRS:	Ian Burke</a:t>
            </a:r>
          </a:p>
          <a:p>
            <a:r>
              <a:rPr lang="en-GB" sz="2400" dirty="0" smtClean="0"/>
              <a:t>Deputy Directors:	Milena Buchs (SRI)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Lauren Gregoire </a:t>
            </a:r>
            <a:r>
              <a:rPr lang="en-GB" sz="2000" dirty="0" smtClean="0"/>
              <a:t>(modelling/computing)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Fiona Gill (well-being)</a:t>
            </a:r>
          </a:p>
          <a:p>
            <a:r>
              <a:rPr lang="en-GB" sz="2000" dirty="0" smtClean="0"/>
              <a:t>Administrator &amp; GSM</a:t>
            </a:r>
            <a:r>
              <a:rPr lang="en-GB" sz="2400" dirty="0" smtClean="0"/>
              <a:t>:	Michelle Lesnianski</a:t>
            </a:r>
          </a:p>
          <a:p>
            <a:r>
              <a:rPr lang="en-GB" sz="2400" dirty="0" smtClean="0"/>
              <a:t>Admissions (PT):	Angela Gardner</a:t>
            </a:r>
          </a:p>
          <a:p>
            <a:endParaRPr lang="en-GB" dirty="0" smtClean="0"/>
          </a:p>
          <a:p>
            <a:r>
              <a:rPr lang="en-GB" sz="2800" dirty="0" smtClean="0"/>
              <a:t>Graduate School Office 9.27 Priestley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8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28600" y="1371630"/>
            <a:ext cx="7010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Unsatisfactory Academic Progress Procedure (UAPP):</a:t>
            </a:r>
          </a:p>
          <a:p>
            <a:endParaRPr lang="en-GB" sz="800" dirty="0" smtClean="0"/>
          </a:p>
          <a:p>
            <a:r>
              <a:rPr lang="en-GB" sz="2400" dirty="0" smtClean="0"/>
              <a:t>Instigation of the UAPP: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Initially Supervisor will raise concerns in writing with researcher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If no improvement, supervisor brings to attention of </a:t>
            </a:r>
            <a:r>
              <a:rPr lang="en-GB" sz="2000" dirty="0" smtClean="0"/>
              <a:t>PGRD</a:t>
            </a:r>
            <a:endParaRPr lang="en-GB" sz="2000" dirty="0" smtClean="0"/>
          </a:p>
          <a:p>
            <a:pPr lvl="1"/>
            <a:r>
              <a:rPr lang="en-GB" sz="2000" u="sng" dirty="0" smtClean="0"/>
              <a:t>BUT</a:t>
            </a:r>
            <a:r>
              <a:rPr lang="en-GB" sz="2000" dirty="0" smtClean="0"/>
              <a:t> must first have done the following: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Supervision panel must have discussed between them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Provide evidence of written feedback outlining UAP (warning letter, email, comments on meeting notes)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Researcher must have had opportunity to raise any circumstances preventing their progress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9523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3624" y="1341438"/>
            <a:ext cx="749538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Unsatisfactory Academic Progress Procedure (UAPP):</a:t>
            </a:r>
          </a:p>
          <a:p>
            <a:endParaRPr lang="en-GB" sz="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PGRD </a:t>
            </a:r>
            <a:r>
              <a:rPr lang="en-GB" sz="2400" dirty="0" smtClean="0"/>
              <a:t>decides whether concerns raised are sufficiently serious for UAPP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 smtClean="0">
                <a:solidFill>
                  <a:srgbClr val="FF0000"/>
                </a:solidFill>
              </a:rPr>
              <a:t>IF</a:t>
            </a:r>
            <a:r>
              <a:rPr lang="en-GB" sz="2400" dirty="0" smtClean="0">
                <a:solidFill>
                  <a:srgbClr val="FF0000"/>
                </a:solidFill>
              </a:rPr>
              <a:t> immediate improvement to academic performance by researcher is possible, and researcher has potential of success in securing their PhD, then UAPP can proceed: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PGRD </a:t>
            </a:r>
            <a:r>
              <a:rPr lang="en-GB" sz="2400" dirty="0" smtClean="0"/>
              <a:t>writes to researcher inviting them to attend a meeting to take place within 10 working days</a:t>
            </a:r>
          </a:p>
          <a:p>
            <a:pPr lvl="3"/>
            <a:endParaRPr lang="en-GB" sz="2400" dirty="0"/>
          </a:p>
          <a:p>
            <a:pPr lvl="1"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UAPP should be viewed as a positive process</a:t>
            </a:r>
          </a:p>
          <a:p>
            <a:pPr lvl="1" algn="ctr"/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to assist PGR in completing their degree.</a:t>
            </a:r>
          </a:p>
          <a:p>
            <a:pPr marL="1257300" lvl="2" indent="-342900">
              <a:buFont typeface="Arial" pitchFamily="34" charset="0"/>
              <a:buChar char="•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6984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04800" y="1593852"/>
            <a:ext cx="727750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</a:rPr>
              <a:t>UAPP and Appeals</a:t>
            </a:r>
          </a:p>
          <a:p>
            <a:endParaRPr lang="en-GB" sz="1000" dirty="0"/>
          </a:p>
          <a:p>
            <a:pPr algn="ctr"/>
            <a:r>
              <a:rPr lang="en-GB" sz="2800" dirty="0" smtClean="0"/>
              <a:t>***Essential that supervisors engage with the GRAD so that there is a record of feedback to researchers.  This helps with UAPP and Appeals.***</a:t>
            </a:r>
          </a:p>
          <a:p>
            <a:endParaRPr lang="en-GB" sz="2800" dirty="0"/>
          </a:p>
          <a:p>
            <a:pPr algn="ctr"/>
            <a:r>
              <a:rPr lang="en-GB" sz="2400" b="1" dirty="0" smtClean="0"/>
              <a:t>Consideration of PGR appeals and complaints continues to identify examples of inadequate record keeping.  </a:t>
            </a:r>
            <a:r>
              <a:rPr lang="en-GB" sz="2400" b="1" dirty="0" smtClean="0">
                <a:solidFill>
                  <a:srgbClr val="FF0000"/>
                </a:solidFill>
              </a:rPr>
              <a:t>Appeals/complaints are difficult to defend where record keeping is inadequate.</a:t>
            </a:r>
            <a:endParaRPr lang="en-GB" sz="2400" b="1" dirty="0">
              <a:solidFill>
                <a:srgbClr val="FF0000"/>
              </a:solidFill>
            </a:endParaRPr>
          </a:p>
          <a:p>
            <a:pPr algn="ctr"/>
            <a:r>
              <a:rPr lang="en-GB" sz="2400" b="1" dirty="0" smtClean="0"/>
              <a:t>Appeals are heavily resourced and so expensive.</a:t>
            </a:r>
          </a:p>
        </p:txBody>
      </p:sp>
    </p:spTree>
    <p:extLst>
      <p:ext uri="{BB962C8B-B14F-4D97-AF65-F5344CB8AC3E}">
        <p14:creationId xmlns:p14="http://schemas.microsoft.com/office/powerpoint/2010/main" val="342796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9375" y="1309808"/>
            <a:ext cx="7848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Finances…Research Training and Support Grants (RTSG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sz="2400" b="1" dirty="0" smtClean="0">
              <a:solidFill>
                <a:schemeClr val="bg1"/>
              </a:solidFill>
            </a:endParaRPr>
          </a:p>
          <a:p>
            <a:endParaRPr lang="en-GB" sz="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PGRs normally have their own RTSG account. They can spend this money on relevant research costs with the agreement of supervisor.</a:t>
            </a:r>
          </a:p>
          <a:p>
            <a:pPr lvl="1"/>
            <a:r>
              <a:rPr lang="en-GB" u="sng" dirty="0" smtClean="0"/>
              <a:t>Exception </a:t>
            </a:r>
            <a:r>
              <a:rPr lang="en-GB" dirty="0" smtClean="0"/>
              <a:t>– researchers supported by a grant (normally ‘RG’ account code) are expected to have RTSG funds available within that grant and PGRs will spend directly from that grant with supervisor’s authorisation.</a:t>
            </a:r>
          </a:p>
          <a:p>
            <a:pPr lvl="2"/>
            <a:endParaRPr lang="en-GB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 account normally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GB" dirty="0" smtClean="0"/>
              <a:t> contains: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i="1" dirty="0" smtClean="0"/>
              <a:t>Minimum</a:t>
            </a:r>
            <a:r>
              <a:rPr lang="en-GB" dirty="0" smtClean="0"/>
              <a:t> £750pa ‘RTSG’ (FT PGR)/£450pa (PT PGR); </a:t>
            </a:r>
            <a:r>
              <a:rPr lang="en-GB" u="sng" dirty="0" smtClean="0"/>
              <a:t>OR</a:t>
            </a:r>
            <a:r>
              <a:rPr lang="en-GB" dirty="0" smtClean="0"/>
              <a:t> </a:t>
            </a:r>
            <a:endParaRPr lang="en-GB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Other funds from sponsor where applicable (</a:t>
            </a:r>
            <a:r>
              <a:rPr lang="en-GB" dirty="0" err="1" smtClean="0"/>
              <a:t>eg</a:t>
            </a:r>
            <a:r>
              <a:rPr lang="en-GB" dirty="0" smtClean="0"/>
              <a:t>, bench fee, conference, CASE)</a:t>
            </a:r>
          </a:p>
          <a:p>
            <a:endParaRPr lang="en-GB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PGRs are asked to fill in a ‘Postgraduate Funding Form’ from Faculty Finance Office to open account and, where possible, to itemise all expected funding.  Make sure they do this.</a:t>
            </a:r>
          </a:p>
          <a:p>
            <a:endParaRPr lang="en-GB" sz="1000" dirty="0"/>
          </a:p>
          <a:p>
            <a:pPr lvl="1"/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</a:rPr>
              <a:t>*ESRC Pathway DTP PGRs receive ~£666pa but can apply to WR DTP for additional funds</a:t>
            </a:r>
          </a:p>
          <a:p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</a:rPr>
              <a:t>	when calls are made throughout the year.</a:t>
            </a:r>
          </a:p>
        </p:txBody>
      </p:sp>
    </p:spTree>
    <p:extLst>
      <p:ext uri="{BB962C8B-B14F-4D97-AF65-F5344CB8AC3E}">
        <p14:creationId xmlns:p14="http://schemas.microsoft.com/office/powerpoint/2010/main" val="4124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524002"/>
            <a:ext cx="71466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Funding opportunities for research degree study…</a:t>
            </a:r>
          </a:p>
          <a:p>
            <a:endParaRPr lang="en-GB" sz="2400" b="1" dirty="0" smtClean="0"/>
          </a:p>
          <a:p>
            <a:endParaRPr lang="en-GB" sz="2400" dirty="0"/>
          </a:p>
          <a:p>
            <a:r>
              <a:rPr lang="en-GB" sz="2400" dirty="0" smtClean="0"/>
              <a:t>SEE expects to recruit  up to 60 PGRs per year. Only possible if they can get funding.  This comes from a variety of sources:</a:t>
            </a:r>
          </a:p>
          <a:p>
            <a:endParaRPr lang="en-GB" sz="2400" dirty="0"/>
          </a:p>
          <a:p>
            <a:r>
              <a:rPr lang="en-GB" sz="2400" b="1" dirty="0" smtClean="0"/>
              <a:t>Self-funded</a:t>
            </a:r>
          </a:p>
          <a:p>
            <a:pPr lvl="1"/>
            <a:r>
              <a:rPr lang="en-GB" dirty="0" smtClean="0"/>
              <a:t>Personal funding (quite rare ~1-2%), employer, scholarship from home country. Everyone (potential supervisor, PGRA, PGRD) needs to be responding quickly to these applicants.</a:t>
            </a:r>
          </a:p>
        </p:txBody>
      </p:sp>
    </p:spTree>
    <p:extLst>
      <p:ext uri="{BB962C8B-B14F-4D97-AF65-F5344CB8AC3E}">
        <p14:creationId xmlns:p14="http://schemas.microsoft.com/office/powerpoint/2010/main" val="252062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4506" y="1328529"/>
            <a:ext cx="8707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Funding opportunities for studentships…</a:t>
            </a:r>
          </a:p>
          <a:p>
            <a:r>
              <a:rPr lang="en-GB" sz="2400" b="1" dirty="0" smtClean="0"/>
              <a:t>Research Councils</a:t>
            </a:r>
            <a:endParaRPr lang="en-GB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31669"/>
              </p:ext>
            </p:extLst>
          </p:nvPr>
        </p:nvGraphicFramePr>
        <p:xfrm>
          <a:off x="0" y="2133600"/>
          <a:ext cx="9144000" cy="510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122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Panorama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b="1" dirty="0" smtClean="0"/>
                        <a:t>NERC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smtClean="0"/>
                        <a:t>DTP</a:t>
                      </a:r>
                      <a:r>
                        <a:rPr lang="en-GB" dirty="0" smtClean="0"/>
                        <a:t> (Doctoral Training Partnership) – </a:t>
                      </a:r>
                      <a:r>
                        <a:rPr lang="en-GB" b="0" dirty="0" smtClean="0"/>
                        <a:t>26 awards pa across DTP.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35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ESRC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smtClean="0"/>
                        <a:t>White Rose DTP – </a:t>
                      </a:r>
                      <a:r>
                        <a:rPr lang="en-GB" b="0" dirty="0" smtClean="0"/>
                        <a:t>60</a:t>
                      </a:r>
                      <a:r>
                        <a:rPr lang="en-GB" dirty="0" smtClean="0"/>
                        <a:t> awards pa across DTP which need</a:t>
                      </a:r>
                      <a:r>
                        <a:rPr lang="en-GB" baseline="0" dirty="0" smtClean="0"/>
                        <a:t> 50% co-funding</a:t>
                      </a:r>
                      <a:r>
                        <a:rPr lang="en-GB" dirty="0" smtClean="0"/>
                        <a:t>. No quota</a:t>
                      </a:r>
                      <a:r>
                        <a:rPr lang="en-GB" baseline="0" dirty="0" smtClean="0"/>
                        <a:t> system – 1+3 and +3 awards offered on merit of candidate and fit to pathway </a:t>
                      </a:r>
                      <a:r>
                        <a:rPr lang="en-GB" dirty="0" smtClean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err="1" smtClean="0"/>
                        <a:t>Datastreams</a:t>
                      </a:r>
                      <a:r>
                        <a:rPr lang="en-GB" b="1" dirty="0" smtClean="0"/>
                        <a:t> CDT – </a:t>
                      </a:r>
                      <a:r>
                        <a:rPr lang="en-GB" b="0" dirty="0" smtClean="0"/>
                        <a:t>16</a:t>
                      </a:r>
                      <a:r>
                        <a:rPr lang="en-GB" b="0" baseline="0" dirty="0" smtClean="0"/>
                        <a:t> </a:t>
                      </a:r>
                      <a:r>
                        <a:rPr lang="en-GB" b="0" dirty="0" smtClean="0"/>
                        <a:t>awards</a:t>
                      </a:r>
                      <a:r>
                        <a:rPr lang="en-GB" dirty="0" smtClean="0"/>
                        <a:t> pa across CDT run through Geography. Other 3 participating institutions  are Manchester, Liverpool, Sheffield.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7911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EPSRC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Faculty DTG </a:t>
                      </a:r>
                      <a:r>
                        <a:rPr lang="en-GB" dirty="0" smtClean="0">
                          <a:solidFill>
                            <a:schemeClr val="bg1"/>
                          </a:solidFill>
                        </a:rPr>
                        <a:t>– Faculty normally has enough funding to get 1-3 awards annually which are normally  offered between SEE and Transport Studies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CDTs in Fluid </a:t>
                      </a: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Dynamics </a:t>
                      </a:r>
                      <a:r>
                        <a:rPr lang="en-GB" b="1" dirty="0" err="1" smtClean="0">
                          <a:solidFill>
                            <a:schemeClr val="bg1"/>
                          </a:solidFill>
                        </a:rPr>
                        <a:t>etc</a:t>
                      </a:r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 through Engineering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8530">
                <a:tc>
                  <a:txBody>
                    <a:bodyPr/>
                    <a:lstStyle/>
                    <a:p>
                      <a:pPr indent="-457200"/>
                      <a:r>
                        <a:rPr lang="en-GB" b="1" dirty="0" smtClean="0"/>
                        <a:t>NERC Large Grants</a:t>
                      </a:r>
                    </a:p>
                    <a:p>
                      <a:pPr indent="-457200"/>
                      <a:r>
                        <a:rPr lang="en-GB" dirty="0" smtClean="0"/>
                        <a:t>Supervisors get funding for specific projects through grant applications.  Important source of PGRs. Gives supervisor control of the process.  </a:t>
                      </a:r>
                      <a:r>
                        <a:rPr lang="en-GB" i="1" dirty="0" smtClean="0"/>
                        <a:t>PIs are encouraged to include studentship(s) on grant proposals when</a:t>
                      </a:r>
                      <a:r>
                        <a:rPr lang="en-GB" i="1" baseline="0" dirty="0" smtClean="0"/>
                        <a:t>ever</a:t>
                      </a:r>
                      <a:r>
                        <a:rPr lang="en-GB" i="1" dirty="0" smtClean="0"/>
                        <a:t> possible.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33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976" y="1429217"/>
            <a:ext cx="85284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Funding opportunities for studentships…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Competitive University Scholarships</a:t>
            </a:r>
          </a:p>
          <a:p>
            <a:endParaRPr lang="en-GB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i="1" dirty="0" smtClean="0"/>
              <a:t>Very</a:t>
            </a:r>
            <a:r>
              <a:rPr lang="en-GB" dirty="0" smtClean="0"/>
              <a:t> competitive and not enough available</a:t>
            </a:r>
          </a:p>
          <a:p>
            <a:endParaRPr lang="en-GB" sz="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Needs excellent candidates with supervisor helping with application</a:t>
            </a:r>
          </a:p>
          <a:p>
            <a:endParaRPr lang="en-GB" sz="800" dirty="0" smtClean="0"/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Candidate applies: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Leeds Doctoral Scholarships (LDS) and Leeds International Doctoral Scholarships (LIDS): Application deadline 1 April 2019    (2 LDS and 1 LIDS per Faculty funded by Central budgets)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CSC-Leeds Partnership (China): 9 January 2019 (2 nominations per School)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Endowed Scholarships (UK): 3 June 2019 (1 award per named scholarship)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Once applications received – School selects academically strongest candidates to put forward to University/Faculty.</a:t>
            </a: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21949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9375" y="1341438"/>
            <a:ext cx="761682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Advertising PhD projects…</a:t>
            </a:r>
          </a:p>
          <a:p>
            <a:endParaRPr lang="en-GB" sz="1400" b="1" dirty="0" smtClean="0"/>
          </a:p>
          <a:p>
            <a:r>
              <a:rPr lang="en-GB" dirty="0" smtClean="0"/>
              <a:t>To attract candidates we need to advertise a range of exciting projects with exciting titles:</a:t>
            </a:r>
          </a:p>
          <a:p>
            <a:endParaRPr lang="en-GB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Main place to advertise projects is on the PGR web pages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November</a:t>
            </a:r>
            <a:r>
              <a:rPr lang="en-GB" dirty="0" smtClean="0"/>
              <a:t> is normally when people start looking for PhD topics and so when we aim to get projects advertised –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Panorama NERC DTP management committee screens projects before they go on the web (with clear potential for the project to yield 4* outputs)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ESRC White Rose DTP – projects normally proposed by candidate</a:t>
            </a:r>
          </a:p>
          <a:p>
            <a:pPr lvl="2"/>
            <a:endParaRPr lang="en-GB" sz="1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Clearly, the projects listed are not exclusive –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Good candidates can propose other topics (within SEE interests)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Specifics of advertised projects can be expanded</a:t>
            </a:r>
          </a:p>
          <a:p>
            <a:pPr lvl="2"/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Funded projects are advertised on </a:t>
            </a:r>
            <a:r>
              <a:rPr lang="en-GB" dirty="0" err="1" smtClean="0"/>
              <a:t>FindaPhD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249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4800" y="1429979"/>
            <a:ext cx="692736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Applications for PhD Projects…</a:t>
            </a:r>
          </a:p>
          <a:p>
            <a:endParaRPr lang="en-GB" sz="1400" b="1" dirty="0" smtClean="0"/>
          </a:p>
          <a:p>
            <a:endParaRPr lang="en-GB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PGRA will send out emails to staff with links to relevant applications</a:t>
            </a:r>
          </a:p>
          <a:p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Respond quickly so that applicants get a favourable impression of us</a:t>
            </a:r>
          </a:p>
          <a:p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School competition interview dates normally February/March </a:t>
            </a:r>
          </a:p>
          <a:p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Staff who hold funded studentships can select their own candidate. </a:t>
            </a:r>
            <a:r>
              <a:rPr lang="en-GB" dirty="0" smtClean="0">
                <a:solidFill>
                  <a:srgbClr val="FF0000"/>
                </a:solidFill>
              </a:rPr>
              <a:t>****All potential PGRs must be interviewed. A minimum of two interviewers is required including balanced gender representation where possible.****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9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09600" y="1752600"/>
            <a:ext cx="63939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Notes for PhD recruitment…</a:t>
            </a:r>
          </a:p>
          <a:p>
            <a:endParaRPr lang="en-GB" sz="1400" b="1" dirty="0" smtClean="0"/>
          </a:p>
          <a:p>
            <a:endParaRPr lang="en-GB" b="1" dirty="0" smtClean="0"/>
          </a:p>
          <a:p>
            <a:r>
              <a:rPr lang="en-GB" b="1" dirty="0" smtClean="0"/>
              <a:t>Attracting high quality PGRs</a:t>
            </a:r>
          </a:p>
          <a:p>
            <a:endParaRPr lang="en-GB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All applicants must make an on-line study application to the University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School web pages and project descriptions should be as exciting as possible with </a:t>
            </a:r>
            <a:r>
              <a:rPr lang="en-GB" b="1" i="1" dirty="0" smtClean="0"/>
              <a:t>short</a:t>
            </a:r>
            <a:r>
              <a:rPr lang="en-GB" b="1" dirty="0" smtClean="0"/>
              <a:t>  ‘eye catching titles</a:t>
            </a:r>
            <a:r>
              <a:rPr lang="en-GB" dirty="0" smtClean="0"/>
              <a:t>’, </a:t>
            </a:r>
            <a:r>
              <a:rPr lang="en-GB" dirty="0" err="1" smtClean="0"/>
              <a:t>eg</a:t>
            </a:r>
            <a:r>
              <a:rPr lang="en-GB" dirty="0" smtClean="0"/>
              <a:t>, </a:t>
            </a:r>
            <a:r>
              <a:rPr lang="en-GB" u="sng" dirty="0" smtClean="0"/>
              <a:t>NOT</a:t>
            </a:r>
            <a:r>
              <a:rPr lang="en-GB" dirty="0" smtClean="0"/>
              <a:t> ‘Investigation of’ or ‘Study of’!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All funded PhDs advertised on </a:t>
            </a:r>
            <a:r>
              <a:rPr lang="en-GB" dirty="0" err="1" smtClean="0"/>
              <a:t>FindaPhD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3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9375" y="1611817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Doctoral College Administration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466970"/>
            <a:ext cx="8153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PGR Representatives:</a:t>
            </a:r>
          </a:p>
          <a:p>
            <a:endParaRPr lang="en-GB" sz="2400" dirty="0"/>
          </a:p>
          <a:p>
            <a:r>
              <a:rPr lang="en-GB" sz="2400" dirty="0" smtClean="0"/>
              <a:t>ESSI:	Andy Mair</a:t>
            </a:r>
          </a:p>
          <a:p>
            <a:r>
              <a:rPr lang="en-GB" sz="2400" dirty="0" smtClean="0"/>
              <a:t>IAG:	Daniel Tek, Emma Pearce</a:t>
            </a:r>
          </a:p>
          <a:p>
            <a:r>
              <a:rPr lang="en-GB" sz="2400" dirty="0" smtClean="0"/>
              <a:t>ICAS:	Josh Hampton, Thomas Thorpe</a:t>
            </a:r>
          </a:p>
          <a:p>
            <a:r>
              <a:rPr lang="en-GB" sz="2400" dirty="0" smtClean="0"/>
              <a:t>IGT: 	James Ward, Edna Dualeh</a:t>
            </a:r>
          </a:p>
          <a:p>
            <a:r>
              <a:rPr lang="en-GB" sz="2400" dirty="0" smtClean="0"/>
              <a:t>SRI: 	Ruth Smith, Catherine Graves</a:t>
            </a:r>
          </a:p>
          <a:p>
            <a:endParaRPr lang="en-GB" dirty="0" smtClean="0"/>
          </a:p>
          <a:p>
            <a:r>
              <a:rPr lang="en-GB" dirty="0" smtClean="0"/>
              <a:t>Faculty Graduate School Committee, Institute groups, induction, etc.</a:t>
            </a:r>
            <a:endParaRPr lang="en-GB" dirty="0"/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sz="1400" dirty="0" smtClean="0"/>
              <a:t>Representatives tend to change on a rolling basis due to their research commitments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9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16756" y="1440043"/>
            <a:ext cx="7808043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Final Comments</a:t>
            </a:r>
          </a:p>
          <a:p>
            <a:endParaRPr lang="en-GB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PGRs are </a:t>
            </a:r>
            <a:r>
              <a:rPr lang="en-GB" u="sng" dirty="0" smtClean="0"/>
              <a:t>very</a:t>
            </a:r>
            <a:r>
              <a:rPr lang="en-GB" dirty="0" smtClean="0"/>
              <a:t> important to the School – a key part of our research.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We want to give PGRs the best possible experience, training and environment.  This often helps with future recruitment/ marketing (word of mouth). PRES (Postgraduate Research Experience Survey).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Any problems/questions please let PGRD and/or PGRA know </a:t>
            </a:r>
            <a:r>
              <a:rPr lang="en-GB" b="1" dirty="0" smtClean="0"/>
              <a:t>without delay.</a:t>
            </a:r>
          </a:p>
          <a:p>
            <a:pPr marL="285750" indent="-285750">
              <a:buFont typeface="Arial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Make sure that all administration passes via the PGRA so that we can keep track of what is happening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endParaRPr lang="en-GB" sz="800" dirty="0"/>
          </a:p>
          <a:p>
            <a:pPr algn="ctr"/>
            <a:r>
              <a:rPr lang="en-GB" b="1" dirty="0" smtClean="0"/>
              <a:t>School intranet web page:</a:t>
            </a:r>
          </a:p>
          <a:p>
            <a:pPr algn="ctr"/>
            <a:r>
              <a:rPr lang="en-GB" b="1" dirty="0" smtClean="0"/>
              <a:t> </a:t>
            </a:r>
            <a:r>
              <a:rPr lang="en-GB" sz="1600" dirty="0"/>
              <a:t>https://www.see.leeds.ac.uk/internal-users/student/postgraduate-researchers/</a:t>
            </a:r>
          </a:p>
        </p:txBody>
      </p:sp>
    </p:spTree>
    <p:extLst>
      <p:ext uri="{BB962C8B-B14F-4D97-AF65-F5344CB8AC3E}">
        <p14:creationId xmlns:p14="http://schemas.microsoft.com/office/powerpoint/2010/main" val="40144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42790" y="3276600"/>
            <a:ext cx="7122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>
                <a:solidFill>
                  <a:schemeClr val="accent1">
                    <a:lumMod val="75000"/>
                  </a:schemeClr>
                </a:solidFill>
              </a:rPr>
              <a:t>Coffee break</a:t>
            </a:r>
          </a:p>
          <a:p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0610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3516" y="1633683"/>
            <a:ext cx="85353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Part 2: Changes and developments</a:t>
            </a:r>
          </a:p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92611" y="2743200"/>
            <a:ext cx="8077201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Today’s forum covers:</a:t>
            </a:r>
          </a:p>
          <a:p>
            <a:endParaRPr lang="en-GB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Doctoral </a:t>
            </a:r>
            <a:r>
              <a:rPr lang="en-GB" sz="2400" dirty="0"/>
              <a:t>College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PRES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/>
              <a:t>Alternative format of </a:t>
            </a:r>
            <a:r>
              <a:rPr lang="en-GB" sz="2400" dirty="0" smtClean="0"/>
              <a:t>thesis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GRAD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Open Forum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640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7726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30980" y="1430316"/>
            <a:ext cx="8151019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Leeds Doctoral College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Launched October 2017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Now the norm in UK HEs to have a Doctoral College set-up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over-arching </a:t>
            </a:r>
            <a:r>
              <a:rPr lang="en-GB" dirty="0"/>
              <a:t>and more 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strategic</a:t>
            </a:r>
            <a:r>
              <a:rPr lang="en-GB" i="1" dirty="0"/>
              <a:t> </a:t>
            </a:r>
            <a:r>
              <a:rPr lang="en-GB" dirty="0" smtClean="0"/>
              <a:t>structure </a:t>
            </a:r>
            <a:r>
              <a:rPr lang="en-GB" dirty="0"/>
              <a:t>sitting above existing local-level and more </a:t>
            </a:r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operational</a:t>
            </a:r>
            <a:r>
              <a:rPr lang="en-GB" i="1" dirty="0"/>
              <a:t> </a:t>
            </a:r>
            <a:r>
              <a:rPr lang="en-GB" dirty="0"/>
              <a:t>Graduate </a:t>
            </a:r>
            <a:r>
              <a:rPr lang="en-GB" dirty="0" smtClean="0"/>
              <a:t>Schools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Focusses University approach to PGR </a:t>
            </a:r>
            <a:r>
              <a:rPr lang="en-GB" dirty="0"/>
              <a:t>training and </a:t>
            </a:r>
            <a:r>
              <a:rPr lang="en-GB" dirty="0" smtClean="0"/>
              <a:t>development; networking and community building opportunities; support and well-being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Supports the new University Strategic </a:t>
            </a:r>
            <a:r>
              <a:rPr lang="en-GB" dirty="0"/>
              <a:t>Plan </a:t>
            </a:r>
            <a:r>
              <a:rPr lang="en-GB" dirty="0" smtClean="0"/>
              <a:t>which expresses ambition </a:t>
            </a:r>
            <a:r>
              <a:rPr lang="en-GB" dirty="0"/>
              <a:t>to promote a vibrant PGR and postdoctoral community, </a:t>
            </a:r>
            <a:r>
              <a:rPr lang="en-GB" dirty="0" smtClean="0"/>
              <a:t>and of growing </a:t>
            </a:r>
            <a:r>
              <a:rPr lang="en-GB" dirty="0"/>
              <a:t>numbers by 25% (from </a:t>
            </a:r>
            <a:r>
              <a:rPr lang="en-GB" i="1" dirty="0"/>
              <a:t>c.</a:t>
            </a:r>
            <a:r>
              <a:rPr lang="en-GB" dirty="0"/>
              <a:t> 2100 to 2800+) by </a:t>
            </a:r>
            <a:r>
              <a:rPr lang="en-GB" dirty="0" smtClean="0"/>
              <a:t>2020</a:t>
            </a:r>
            <a:endParaRPr lang="en-GB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Raises the </a:t>
            </a:r>
            <a:r>
              <a:rPr lang="en-GB" dirty="0"/>
              <a:t>strategic importance of early career researchers and associated </a:t>
            </a:r>
            <a:r>
              <a:rPr lang="en-GB" dirty="0" smtClean="0"/>
              <a:t>Directors to </a:t>
            </a:r>
            <a:r>
              <a:rPr lang="en-GB" dirty="0"/>
              <a:t>enhance </a:t>
            </a:r>
            <a:r>
              <a:rPr lang="en-GB" dirty="0" smtClean="0"/>
              <a:t>inter-</a:t>
            </a:r>
            <a:r>
              <a:rPr lang="en-GB" dirty="0" err="1" smtClean="0"/>
              <a:t>disciplinarity</a:t>
            </a:r>
            <a:r>
              <a:rPr lang="en-GB" dirty="0" smtClean="0"/>
              <a:t> </a:t>
            </a:r>
            <a:r>
              <a:rPr lang="en-GB" dirty="0"/>
              <a:t>at PGR level.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98215" y="-15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0385" y="3660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" name="Picture 8" descr="cid:image001.png@01D33399.D05A7B8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871657"/>
            <a:ext cx="5200650" cy="106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5406" y="1341438"/>
            <a:ext cx="85353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GRAD</a:t>
            </a:r>
          </a:p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3187" y="2057400"/>
            <a:ext cx="739459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u="sng" dirty="0" smtClean="0"/>
              <a:t>G</a:t>
            </a:r>
            <a:r>
              <a:rPr lang="en-GB" sz="2400" dirty="0" smtClean="0"/>
              <a:t>raduate </a:t>
            </a:r>
            <a:r>
              <a:rPr lang="en-GB" sz="2400" u="sng" dirty="0" smtClean="0"/>
              <a:t>R</a:t>
            </a:r>
            <a:r>
              <a:rPr lang="en-GB" sz="2400" dirty="0" smtClean="0"/>
              <a:t>ecord of </a:t>
            </a:r>
            <a:r>
              <a:rPr lang="en-GB" sz="2400" u="sng" dirty="0" smtClean="0"/>
              <a:t>A</a:t>
            </a:r>
            <a:r>
              <a:rPr lang="en-GB" sz="2400" dirty="0" smtClean="0"/>
              <a:t>chievement and </a:t>
            </a:r>
            <a:r>
              <a:rPr lang="en-GB" sz="2400" u="sng" dirty="0" smtClean="0"/>
              <a:t>D</a:t>
            </a:r>
            <a:r>
              <a:rPr lang="en-GB" sz="2400" dirty="0" smtClean="0"/>
              <a:t>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Operational for </a:t>
            </a:r>
            <a:r>
              <a:rPr lang="en-GB" sz="1600" dirty="0" smtClean="0"/>
              <a:t>24</a:t>
            </a:r>
            <a:r>
              <a:rPr lang="en-GB" sz="1600" dirty="0" smtClean="0"/>
              <a:t> </a:t>
            </a:r>
            <a:r>
              <a:rPr lang="en-GB" sz="1600" dirty="0" smtClean="0"/>
              <a:t>months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Integrated ‘workflows’ for supervision meetings, transfer, annual progress meetings, change of study location, annual leave requests, etc</a:t>
            </a:r>
            <a:r>
              <a:rPr lang="en-GB" sz="16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Exam entry workflows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Thesis upload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‘</a:t>
            </a:r>
            <a:r>
              <a:rPr lang="en-GB" sz="1600" dirty="0"/>
              <a:t>Tasks’ button for users on the dashboard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b="1" dirty="0" smtClean="0"/>
              <a:t>Essential that supervisors engage with GRAD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501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593852"/>
            <a:ext cx="703627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Firmly established following launch in late-2015 with 39 candidates </a:t>
            </a:r>
            <a:r>
              <a:rPr lang="en-GB" dirty="0"/>
              <a:t>in SEE </a:t>
            </a:r>
            <a:r>
              <a:rPr lang="en-GB" dirty="0" smtClean="0"/>
              <a:t>now awarded across all Research Institutes (including 6 </a:t>
            </a:r>
            <a:r>
              <a:rPr lang="en-GB" dirty="0"/>
              <a:t>with Research </a:t>
            </a:r>
            <a:r>
              <a:rPr lang="en-GB" dirty="0" smtClean="0"/>
              <a:t>Excellence):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6</a:t>
            </a:r>
            <a:r>
              <a:rPr lang="en-GB" dirty="0" smtClean="0"/>
              <a:t> </a:t>
            </a:r>
            <a:r>
              <a:rPr lang="en-GB" dirty="0"/>
              <a:t>ESSI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3 </a:t>
            </a:r>
            <a:r>
              <a:rPr lang="en-GB" dirty="0"/>
              <a:t>IAG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6</a:t>
            </a:r>
            <a:r>
              <a:rPr lang="en-GB" dirty="0" smtClean="0"/>
              <a:t> </a:t>
            </a:r>
            <a:r>
              <a:rPr lang="en-GB" dirty="0"/>
              <a:t>IGT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11 </a:t>
            </a:r>
            <a:r>
              <a:rPr lang="en-GB" dirty="0"/>
              <a:t>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13 SRI</a:t>
            </a:r>
          </a:p>
          <a:p>
            <a:pPr lvl="1"/>
            <a:endParaRPr lang="en-GB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 Independent Chair now needed on grounds of AF thesis </a:t>
            </a:r>
            <a:r>
              <a:rPr lang="en-GB" i="1" dirty="0" smtClean="0"/>
              <a:t>only</a:t>
            </a:r>
            <a:r>
              <a:rPr lang="en-GB" dirty="0" smtClean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Must be careful NOT to promote idea that AF thesis is more prestigious.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Standard </a:t>
            </a:r>
            <a:r>
              <a:rPr lang="en-GB" dirty="0"/>
              <a:t>format thesis expected to continue as the normal </a:t>
            </a:r>
            <a:r>
              <a:rPr lang="en-GB" dirty="0" smtClean="0"/>
              <a:t>route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04800" y="1321310"/>
            <a:ext cx="8322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Alternative format of thesis – update: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818343"/>
            <a:ext cx="70362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Some PGRs are submitting before they have met the minimum requirements.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Now, we will require Exam Entry workflow in GRAD to be submitted no later than 42 months, and PGR to have met minimum requirements by that stage.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Changing guidelines to hopefully be clearer concerning 2</a:t>
            </a:r>
            <a:r>
              <a:rPr lang="en-GB" baseline="30000" dirty="0" smtClean="0"/>
              <a:t>nd</a:t>
            </a:r>
            <a:r>
              <a:rPr lang="en-GB" dirty="0" smtClean="0"/>
              <a:t> publication –</a:t>
            </a:r>
          </a:p>
          <a:p>
            <a:pPr lvl="1">
              <a:spcAft>
                <a:spcPts val="1200"/>
              </a:spcAft>
            </a:pPr>
            <a:r>
              <a:rPr lang="en-GB" i="1" dirty="0" smtClean="0"/>
              <a:t>“Another manuscript should have been submitted and received permission to resubmit;”</a:t>
            </a:r>
            <a:endParaRPr lang="en-GB" i="1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When submitting Exam Entry workflow, Supervisor is confirming that PGR has </a:t>
            </a:r>
            <a:r>
              <a:rPr lang="en-GB" u="sng" dirty="0" smtClean="0"/>
              <a:t>already</a:t>
            </a:r>
            <a:r>
              <a:rPr lang="en-GB" dirty="0" smtClean="0"/>
              <a:t> met the minimum requirements.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321310"/>
            <a:ext cx="8322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Alternative format of thesis – update: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2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782975"/>
            <a:ext cx="7239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2019 survey now open.  Encourage PGRs to take part.</a:t>
            </a:r>
          </a:p>
          <a:p>
            <a:r>
              <a:rPr lang="en-GB" sz="1400" b="1" dirty="0" smtClean="0"/>
              <a:t>Selection of Scores for </a:t>
            </a:r>
            <a:r>
              <a:rPr lang="en-GB" sz="1400" b="1" u="sng" dirty="0" smtClean="0"/>
              <a:t>2017</a:t>
            </a:r>
            <a:r>
              <a:rPr lang="en-GB" sz="1400" b="1" dirty="0" smtClean="0"/>
              <a:t> survey</a:t>
            </a:r>
            <a:r>
              <a:rPr lang="en-GB" sz="1400" dirty="0" smtClean="0"/>
              <a:t>:</a:t>
            </a:r>
            <a:endParaRPr lang="en-GB" sz="1400" dirty="0"/>
          </a:p>
        </p:txBody>
      </p:sp>
      <p:sp>
        <p:nvSpPr>
          <p:cNvPr id="4" name="Rectangle 3"/>
          <p:cNvSpPr/>
          <p:nvPr/>
        </p:nvSpPr>
        <p:spPr>
          <a:xfrm>
            <a:off x="304800" y="1321310"/>
            <a:ext cx="8322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PRES (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ostgraduate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esearch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xperience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urvey):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73309"/>
              </p:ext>
            </p:extLst>
          </p:nvPr>
        </p:nvGraphicFramePr>
        <p:xfrm>
          <a:off x="298269" y="2491932"/>
          <a:ext cx="74676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Area of questions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SEE Score</a:t>
                      </a:r>
                      <a:endParaRPr lang="en-GB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Faculty score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University score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Russell</a:t>
                      </a:r>
                      <a:r>
                        <a:rPr lang="en-GB" sz="1600" b="0" baseline="0" dirty="0" smtClean="0"/>
                        <a:t> Group score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Supervision: expertise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94%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Resources: Computing/Facilities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Research Culture: Seminar</a:t>
                      </a:r>
                      <a:r>
                        <a:rPr lang="en-GB" sz="1600" baseline="0" dirty="0" smtClean="0"/>
                        <a:t> Series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81%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Progress and Assessment: </a:t>
                      </a:r>
                      <a:r>
                        <a:rPr lang="en-GB" sz="1200" dirty="0" smtClean="0"/>
                        <a:t>PGRs understanding of required thesis standard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71%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Responsibilities: </a:t>
                      </a:r>
                      <a:r>
                        <a:rPr lang="en-GB" sz="1200" dirty="0" smtClean="0"/>
                        <a:t>aware of supervisors responsibilities towards PGR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85%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Research Skills: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200" baseline="0" dirty="0" smtClean="0"/>
                        <a:t>development of critical analysis skills whilst at Leeds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Professional Development: </a:t>
                      </a:r>
                      <a:r>
                        <a:rPr lang="en-GB" sz="1200" dirty="0" smtClean="0"/>
                        <a:t>effective communication skills development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83%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9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28600" y="1782975"/>
            <a:ext cx="7036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 smtClean="0"/>
          </a:p>
          <a:p>
            <a:r>
              <a:rPr lang="en-GB" sz="1400" b="1" dirty="0" smtClean="0"/>
              <a:t>Selection of Scores for </a:t>
            </a:r>
            <a:r>
              <a:rPr lang="en-GB" sz="1400" b="1" u="sng" dirty="0" smtClean="0"/>
              <a:t>2017</a:t>
            </a:r>
            <a:r>
              <a:rPr lang="en-GB" sz="1400" b="1" dirty="0" smtClean="0"/>
              <a:t> survey</a:t>
            </a:r>
            <a:r>
              <a:rPr lang="en-GB" sz="1400" dirty="0" smtClean="0"/>
              <a:t>:</a:t>
            </a:r>
            <a:endParaRPr lang="en-GB" sz="1400" dirty="0"/>
          </a:p>
        </p:txBody>
      </p:sp>
      <p:sp>
        <p:nvSpPr>
          <p:cNvPr id="4" name="Rectangle 3"/>
          <p:cNvSpPr/>
          <p:nvPr/>
        </p:nvSpPr>
        <p:spPr>
          <a:xfrm>
            <a:off x="170330" y="1331375"/>
            <a:ext cx="8322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PRES (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ostgraduate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esearch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xperience </a:t>
            </a:r>
            <a:r>
              <a:rPr lang="en-GB" sz="2400" b="1" u="sng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urvey: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92909"/>
              </p:ext>
            </p:extLst>
          </p:nvPr>
        </p:nvGraphicFramePr>
        <p:xfrm>
          <a:off x="180181" y="2324124"/>
          <a:ext cx="7467600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Area of questions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SEE Score</a:t>
                      </a:r>
                      <a:endParaRPr lang="en-GB" sz="16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Faculty score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University score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/>
                        <a:t>Russell</a:t>
                      </a:r>
                      <a:r>
                        <a:rPr lang="en-GB" sz="1600" b="0" baseline="0" dirty="0" smtClean="0"/>
                        <a:t> Group score</a:t>
                      </a:r>
                      <a:endParaRPr lang="en-GB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Overall</a:t>
                      </a:r>
                      <a:r>
                        <a:rPr lang="en-GB" sz="1600" baseline="0" dirty="0" smtClean="0"/>
                        <a:t> experience: satisfaction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85%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Overall experience:</a:t>
                      </a:r>
                      <a:r>
                        <a:rPr lang="en-GB" sz="1600" baseline="0" dirty="0" smtClean="0"/>
                        <a:t> confidence in completing on time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83%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Recommendation</a:t>
                      </a:r>
                      <a:r>
                        <a:rPr lang="en-GB" sz="1600" baseline="0" dirty="0" smtClean="0"/>
                        <a:t> for research degree study in Leeds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82%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Those</a:t>
                      </a:r>
                      <a:r>
                        <a:rPr lang="en-GB" sz="1600" baseline="0" dirty="0" smtClean="0"/>
                        <a:t> who thought PGR study worthwhile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976" y="5638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Scores about work-life balance and well-being averaged 70%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55600" y="1357726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55600" y="1593852"/>
            <a:ext cx="72643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Remaining University Scholarships for 2019</a:t>
            </a:r>
          </a:p>
          <a:p>
            <a:pPr>
              <a:spcAft>
                <a:spcPts val="1200"/>
              </a:spcAft>
            </a:pPr>
            <a:endParaRPr lang="en-GB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Leeds Doctoral Scholarship (LDS): </a:t>
            </a:r>
            <a:r>
              <a:rPr lang="en-GB" dirty="0" smtClean="0"/>
              <a:t>UK/EU candidate application deadline: 1 April 2019 </a:t>
            </a:r>
            <a:r>
              <a:rPr lang="en-GB" dirty="0" smtClean="0"/>
              <a:t>(2 awards </a:t>
            </a:r>
            <a:r>
              <a:rPr lang="en-GB" dirty="0" smtClean="0"/>
              <a:t>for Faculty)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Leeds International Doctoral Scholarships (LIDS): </a:t>
            </a:r>
            <a:r>
              <a:rPr lang="en-GB" dirty="0" smtClean="0"/>
              <a:t>Overseas/non-EU candidate application deadline: 1 April 2019 </a:t>
            </a:r>
            <a:r>
              <a:rPr lang="en-GB" dirty="0" smtClean="0"/>
              <a:t>(1 ward </a:t>
            </a:r>
            <a:r>
              <a:rPr lang="en-GB" dirty="0" smtClean="0"/>
              <a:t>for Faculty)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dirty="0" smtClean="0"/>
              <a:t>Endowed Scholarships: </a:t>
            </a:r>
            <a:r>
              <a:rPr lang="en-GB" dirty="0" smtClean="0"/>
              <a:t>Candidate application deadline: 9 June 2019 (various)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b="1" dirty="0"/>
          </a:p>
          <a:p>
            <a:pPr>
              <a:spcAft>
                <a:spcPts val="1200"/>
              </a:spcAft>
            </a:pPr>
            <a:r>
              <a:rPr lang="en-GB" sz="2400" b="1" dirty="0" smtClean="0"/>
              <a:t>Full details at: http://scholarships.leeds.ac.uk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71837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642" y="1341438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Doctoral College Administration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4116" y="1828800"/>
            <a:ext cx="797928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For information:</a:t>
            </a:r>
          </a:p>
          <a:p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Environment 2</a:t>
            </a:r>
            <a:r>
              <a:rPr lang="en-GB" baseline="30000" dirty="0" smtClean="0"/>
              <a:t>nd</a:t>
            </a:r>
            <a:r>
              <a:rPr lang="en-GB" dirty="0" smtClean="0"/>
              <a:t> highest number of applications in University (handles </a:t>
            </a:r>
            <a:r>
              <a:rPr lang="en-GB" dirty="0" smtClean="0"/>
              <a:t>up to </a:t>
            </a:r>
            <a:r>
              <a:rPr lang="en-GB" dirty="0" smtClean="0"/>
              <a:t>900 </a:t>
            </a:r>
            <a:r>
              <a:rPr lang="en-GB" dirty="0" smtClean="0"/>
              <a:t>applications pa (~</a:t>
            </a:r>
            <a:r>
              <a:rPr lang="en-GB" dirty="0" smtClean="0"/>
              <a:t>700 </a:t>
            </a:r>
            <a:r>
              <a:rPr lang="en-GB" dirty="0" smtClean="0"/>
              <a:t>in SEE))</a:t>
            </a:r>
          </a:p>
          <a:p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SEE is </a:t>
            </a:r>
            <a:r>
              <a:rPr lang="en-GB" b="1" dirty="0" smtClean="0"/>
              <a:t>2nd largest </a:t>
            </a:r>
            <a:r>
              <a:rPr lang="en-GB" dirty="0" smtClean="0"/>
              <a:t>School cohort in University ( /38 Schools)</a:t>
            </a:r>
          </a:p>
          <a:p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~250 PGRs registered in SEE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16 ESSI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39 </a:t>
            </a:r>
            <a:r>
              <a:rPr lang="en-GB" dirty="0"/>
              <a:t>IGT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60 </a:t>
            </a:r>
            <a:r>
              <a:rPr lang="en-GB" dirty="0"/>
              <a:t>IAG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68 ICAS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64 SRI</a:t>
            </a:r>
          </a:p>
          <a:p>
            <a:pPr lvl="1"/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44% of cohort non-UK</a:t>
            </a:r>
          </a:p>
          <a:p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~100 academic and research staff supervising PGRs</a:t>
            </a:r>
          </a:p>
          <a:p>
            <a:endParaRPr lang="en-GB" sz="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Referred to as PGRs and classed as early-career researchers</a:t>
            </a:r>
          </a:p>
        </p:txBody>
      </p:sp>
    </p:spTree>
    <p:extLst>
      <p:ext uri="{BB962C8B-B14F-4D97-AF65-F5344CB8AC3E}">
        <p14:creationId xmlns:p14="http://schemas.microsoft.com/office/powerpoint/2010/main" val="235050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03517" y="1559183"/>
            <a:ext cx="85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-152400" y="2895600"/>
            <a:ext cx="84296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8800" b="1" dirty="0" smtClean="0">
                <a:solidFill>
                  <a:schemeClr val="accent1">
                    <a:lumMod val="7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830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16756" y="1561383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Doctoral College Administration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1094" y="2146158"/>
            <a:ext cx="6858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we do: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Enquiries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Applications, admissions, marketing/web and conversion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Scholarships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Registration and Induction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Attendance monitoring and progression: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GRAD progression monitoring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Suspensions/extensions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PGR pastoral support/Weekly drop-ins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Fees/stipend/CASE award payments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Contracts (CASE awards)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Examinations</a:t>
            </a:r>
            <a:endParaRPr lang="en-GB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en-GB" dirty="0" smtClean="0"/>
              <a:t>Complaints/appeals</a:t>
            </a:r>
          </a:p>
        </p:txBody>
      </p:sp>
    </p:spTree>
    <p:extLst>
      <p:ext uri="{BB962C8B-B14F-4D97-AF65-F5344CB8AC3E}">
        <p14:creationId xmlns:p14="http://schemas.microsoft.com/office/powerpoint/2010/main" val="21772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52400" y="13725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Doctoral College Administration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957275"/>
            <a:ext cx="82578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Involves interaction with: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Potential and current PGRs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Academic and Research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Leeds Doctoral College Operations and Postgraduate Scholarships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International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Research and Innovation Service (RIS)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Language Centre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Finance – Faculty, Fees, Funding (PGR payments/RTSG matters/bursaries)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Head of School (complaints/appeals)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Involves contributions to: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University PGR policy and planning (Graduate Board)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Integrated Planning Exercise (IPE)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Postgraduate Research Experience Survey (PRES)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Research Excellence Framework (REF)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0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31939" y="1418477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Publications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938" y="2080290"/>
            <a:ext cx="88310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Faculty of Environment Protocol</a:t>
            </a:r>
          </a:p>
          <a:p>
            <a:endParaRPr lang="en-GB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University Guide for Research Degree Supervisors</a:t>
            </a:r>
            <a:endParaRPr lang="en-GB" sz="2400" dirty="0" smtClean="0"/>
          </a:p>
          <a:p>
            <a:pPr lvl="1"/>
            <a:r>
              <a:rPr lang="en-GB" dirty="0"/>
              <a:t>	</a:t>
            </a:r>
            <a:endParaRPr lang="en-GB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University Ordinances and Regulations and Programmes of Study for Research Degrees </a:t>
            </a:r>
          </a:p>
          <a:p>
            <a:endParaRPr lang="en-GB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University Researcher Handbook</a:t>
            </a:r>
          </a:p>
          <a:p>
            <a:pPr marL="342900" indent="-342900">
              <a:buFont typeface="Arial" pitchFamily="34" charset="0"/>
              <a:buChar char="•"/>
            </a:pPr>
            <a:endParaRPr lang="en-GB" dirty="0"/>
          </a:p>
          <a:p>
            <a:pPr algn="ctr"/>
            <a:r>
              <a:rPr lang="en-GB" dirty="0" smtClean="0"/>
              <a:t>Most information available on-line via:</a:t>
            </a:r>
          </a:p>
          <a:p>
            <a:r>
              <a:rPr lang="en-GB" sz="1100" dirty="0"/>
              <a:t>http://</a:t>
            </a:r>
            <a:r>
              <a:rPr lang="en-GB" sz="1100" dirty="0" smtClean="0"/>
              <a:t>ses.leeds.ac.uk/info/22173/research_degree-related_policies/674/research_degree_candidatures_code_of_practice</a:t>
            </a:r>
            <a:r>
              <a:rPr lang="en-GB" sz="1100" dirty="0"/>
              <a:t> </a:t>
            </a:r>
            <a:endParaRPr lang="en-GB" sz="1100" dirty="0" smtClean="0"/>
          </a:p>
          <a:p>
            <a:r>
              <a:rPr lang="en-GB" sz="1100" dirty="0"/>
              <a:t>http://</a:t>
            </a:r>
            <a:r>
              <a:rPr lang="en-GB" sz="1100" dirty="0" smtClean="0"/>
              <a:t>ses.leeds.ac.uk/info/22173/research_degree-related_policies/772/research_degree_supervisors</a:t>
            </a:r>
          </a:p>
          <a:p>
            <a:r>
              <a:rPr lang="en-GB" sz="1100" dirty="0"/>
              <a:t>http://</a:t>
            </a:r>
            <a:r>
              <a:rPr lang="en-GB" sz="1100" dirty="0" smtClean="0"/>
              <a:t>ses.leeds.ac.uk/info/22168/student_support-related_policies/646/ordinances</a:t>
            </a:r>
          </a:p>
          <a:p>
            <a:r>
              <a:rPr lang="en-GB" sz="1100" dirty="0"/>
              <a:t>http://</a:t>
            </a:r>
            <a:r>
              <a:rPr lang="en-GB" sz="1100" dirty="0" smtClean="0"/>
              <a:t>ses.leeds.ac.uk/info/22172/research_degrees/1030/regulations_codes_policies_and_procedures_for_postgraduate_research </a:t>
            </a:r>
          </a:p>
          <a:p>
            <a:endParaRPr lang="en-GB" sz="1100" dirty="0"/>
          </a:p>
          <a:p>
            <a:pPr algn="ctr"/>
            <a:r>
              <a:rPr lang="en-GB" dirty="0" smtClean="0"/>
              <a:t>Or through our local PGR resources web page</a:t>
            </a:r>
          </a:p>
          <a:p>
            <a:pPr algn="ctr"/>
            <a:r>
              <a:rPr lang="en-GB" sz="1100" dirty="0"/>
              <a:t>http://www.see.leeds.ac.uk/internal-users/student/postgraduate-researchers/handbooks</a:t>
            </a:r>
            <a:r>
              <a:rPr lang="en-GB" sz="1100" dirty="0" smtClean="0">
                <a:hlinkClick r:id="rId4"/>
              </a:rPr>
              <a:t>/</a:t>
            </a:r>
            <a:r>
              <a:rPr lang="en-GB" sz="1100" dirty="0" smtClean="0"/>
              <a:t>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77127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38200" y="1618474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Faculty Graduate School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7508" y="2204801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60504" y="2712632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29000" y="2543728"/>
            <a:ext cx="25908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     Graduate Board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096000" y="2712632"/>
            <a:ext cx="533400" cy="200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941504" y="2971800"/>
            <a:ext cx="381000" cy="370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63506" y="3919644"/>
            <a:ext cx="27432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Faculty Graduate School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64309" y="4859276"/>
            <a:ext cx="693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PGR across the University is regulated by Graduate Board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PGR support all comes under the Leeds Doctoral College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Head of Postgraduate Research Studies for Environment Faculty Graduate School is </a:t>
            </a:r>
            <a:r>
              <a:rPr lang="en-GB" b="1" dirty="0" smtClean="0"/>
              <a:t>Pippa Chapman </a:t>
            </a:r>
            <a:r>
              <a:rPr lang="en-GB" dirty="0" smtClean="0"/>
              <a:t>(Geography)</a:t>
            </a:r>
            <a:r>
              <a:rPr lang="en-GB" b="1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Graduate School Manager is </a:t>
            </a:r>
            <a:r>
              <a:rPr lang="en-GB" b="1" dirty="0" smtClean="0"/>
              <a:t>Michelle Lesnianski.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501" y="2398467"/>
            <a:ext cx="2377508" cy="573334"/>
          </a:xfrm>
          <a:prstGeom prst="ellipse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Examinations Group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09600" y="3342174"/>
            <a:ext cx="2590800" cy="976328"/>
          </a:xfrm>
          <a:prstGeom prst="ellips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Programmes of Study and Audit Group (PSAG)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5908868" y="3000964"/>
            <a:ext cx="2115012" cy="882208"/>
          </a:xfrm>
          <a:prstGeom prst="ellipse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Scholarships Group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39408" y="3053328"/>
            <a:ext cx="0" cy="7183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5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46" name="Text Box 14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36000" anchor="b"/>
          <a:lstStyle/>
          <a:p>
            <a:pPr eaLnBrk="0" hangingPunct="0">
              <a:spcBef>
                <a:spcPct val="25000"/>
              </a:spcBef>
            </a:pPr>
            <a:r>
              <a:rPr lang="en-GB"/>
              <a:t>School of Earth and Environment</a:t>
            </a:r>
            <a:endParaRPr lang="en-GB" sz="2800"/>
          </a:p>
          <a:p>
            <a:pPr eaLnBrk="0" hangingPunct="0">
              <a:spcBef>
                <a:spcPct val="25000"/>
              </a:spcBef>
            </a:pPr>
            <a:r>
              <a:rPr lang="en-GB" sz="1400"/>
              <a:t>FACULTY OF ENVIRONMENT</a:t>
            </a:r>
          </a:p>
        </p:txBody>
      </p:sp>
      <p:pic>
        <p:nvPicPr>
          <p:cNvPr id="248848" name="Picture 16" descr="LeedsUniBla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441325"/>
            <a:ext cx="227488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8849" name="Line 17"/>
          <p:cNvSpPr>
            <a:spLocks noChangeShapeType="1"/>
          </p:cNvSpPr>
          <p:nvPr/>
        </p:nvSpPr>
        <p:spPr bwMode="gray">
          <a:xfrm>
            <a:off x="79375" y="1341438"/>
            <a:ext cx="8983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33362" y="1434292"/>
            <a:ext cx="891063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Supervising Current PGRs</a:t>
            </a:r>
          </a:p>
          <a:p>
            <a:endParaRPr lang="en-GB" sz="2400" b="1" dirty="0"/>
          </a:p>
          <a:p>
            <a:r>
              <a:rPr lang="en-GB" u="sng" dirty="0" smtClean="0"/>
              <a:t>School Supervision Model:</a:t>
            </a:r>
          </a:p>
          <a:p>
            <a:endParaRPr lang="en-GB" u="sng" dirty="0"/>
          </a:p>
          <a:p>
            <a:r>
              <a:rPr lang="en-GB" dirty="0" smtClean="0"/>
              <a:t>Co-supervision model</a:t>
            </a:r>
          </a:p>
          <a:p>
            <a:r>
              <a:rPr lang="en-GB" dirty="0"/>
              <a:t>	</a:t>
            </a:r>
            <a:r>
              <a:rPr lang="en-GB" dirty="0" smtClean="0"/>
              <a:t>- one supervisor identified as primary supervisor</a:t>
            </a:r>
          </a:p>
          <a:p>
            <a:r>
              <a:rPr lang="en-GB" dirty="0"/>
              <a:t>	</a:t>
            </a:r>
            <a:r>
              <a:rPr lang="en-GB" dirty="0" smtClean="0"/>
              <a:t>- co-supervisor at Leeds (at least one)</a:t>
            </a:r>
          </a:p>
          <a:p>
            <a:r>
              <a:rPr lang="en-GB" dirty="0"/>
              <a:t>	</a:t>
            </a:r>
            <a:r>
              <a:rPr lang="en-GB" dirty="0" smtClean="0"/>
              <a:t>- external supervisor possible (</a:t>
            </a:r>
            <a:r>
              <a:rPr lang="en-GB" dirty="0" err="1" smtClean="0"/>
              <a:t>eg</a:t>
            </a:r>
            <a:r>
              <a:rPr lang="en-GB" dirty="0" smtClean="0"/>
              <a:t>, from CASE partner)</a:t>
            </a:r>
          </a:p>
          <a:p>
            <a:endParaRPr lang="en-GB" dirty="0"/>
          </a:p>
          <a:p>
            <a:r>
              <a:rPr lang="en-GB" b="1" dirty="0" smtClean="0"/>
              <a:t>NOTE: </a:t>
            </a:r>
            <a:r>
              <a:rPr lang="en-GB" dirty="0" smtClean="0"/>
              <a:t>At least one supervisor must have ‘sole supervision’ status: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not on probation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as supervised a PhD for more than 3 years to successful completion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 smtClean="0"/>
              <a:t>is minimum of 0.5 FTE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h</a:t>
            </a:r>
            <a:r>
              <a:rPr lang="en-GB" dirty="0" smtClean="0"/>
              <a:t>as undertaken OD&amp;PL course for supervisors (see link below)</a:t>
            </a:r>
          </a:p>
          <a:p>
            <a:pPr lvl="2"/>
            <a:endParaRPr lang="en-GB" dirty="0"/>
          </a:p>
          <a:p>
            <a:r>
              <a:rPr lang="en-GB" sz="1200" b="1" dirty="0" smtClean="0"/>
              <a:t>Supervisor eligibility</a:t>
            </a:r>
            <a:r>
              <a:rPr lang="en-GB" dirty="0" smtClean="0"/>
              <a:t>: </a:t>
            </a:r>
            <a:r>
              <a:rPr lang="en-GB" sz="1100" dirty="0"/>
              <a:t>http://</a:t>
            </a:r>
            <a:r>
              <a:rPr lang="en-GB" sz="1100" dirty="0" smtClean="0"/>
              <a:t>ses.leeds.ac.uk/info/22173/research_degree-related_policies/737/research_degree_supervision_eligibility</a:t>
            </a:r>
          </a:p>
          <a:p>
            <a:endParaRPr lang="en-GB" sz="1100" b="1" dirty="0" smtClean="0"/>
          </a:p>
          <a:p>
            <a:r>
              <a:rPr lang="en-GB" sz="1100" b="1" dirty="0" smtClean="0"/>
              <a:t>OD&amp;PL Courses</a:t>
            </a:r>
            <a:r>
              <a:rPr lang="en-GB" sz="1100" dirty="0" smtClean="0"/>
              <a:t>: </a:t>
            </a:r>
            <a:r>
              <a:rPr lang="en-GB" sz="1100" dirty="0"/>
              <a:t>https://peopledevelopment.leeds.ac.uk/services/academic-practice/your-research-practice/postgraduate-research-supervision/</a:t>
            </a:r>
          </a:p>
        </p:txBody>
      </p:sp>
    </p:spTree>
    <p:extLst>
      <p:ext uri="{BB962C8B-B14F-4D97-AF65-F5344CB8AC3E}">
        <p14:creationId xmlns:p14="http://schemas.microsoft.com/office/powerpoint/2010/main" val="5371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50203</TotalTime>
  <Words>3359</Words>
  <Application>Microsoft Office PowerPoint</Application>
  <PresentationFormat>On-screen Show (4:3)</PresentationFormat>
  <Paragraphs>569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Courier New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Lesnianski</dc:creator>
  <cp:lastModifiedBy>Michelle Lesnianski</cp:lastModifiedBy>
  <cp:revision>246</cp:revision>
  <cp:lastPrinted>2015-09-18T10:19:20Z</cp:lastPrinted>
  <dcterms:created xsi:type="dcterms:W3CDTF">2006-08-16T00:00:00Z</dcterms:created>
  <dcterms:modified xsi:type="dcterms:W3CDTF">2019-03-25T12:28:55Z</dcterms:modified>
</cp:coreProperties>
</file>