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50" r:id="rId2"/>
  </p:sldMasterIdLst>
  <p:notesMasterIdLst>
    <p:notesMasterId r:id="rId10"/>
  </p:notesMasterIdLst>
  <p:handoutMasterIdLst>
    <p:handoutMasterId r:id="rId11"/>
  </p:handoutMasterIdLst>
  <p:sldIdLst>
    <p:sldId id="256" r:id="rId3"/>
    <p:sldId id="280" r:id="rId4"/>
    <p:sldId id="279" r:id="rId5"/>
    <p:sldId id="278" r:id="rId6"/>
    <p:sldId id="276" r:id="rId7"/>
    <p:sldId id="277" r:id="rId8"/>
    <p:sldId id="270" r:id="rId9"/>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6" frameSlides="1"/>
  <p:clrMru>
    <a:srgbClr val="B1C7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828" autoAdjust="0"/>
    <p:restoredTop sz="95230" autoAdjust="0"/>
  </p:normalViewPr>
  <p:slideViewPr>
    <p:cSldViewPr>
      <p:cViewPr>
        <p:scale>
          <a:sx n="150" d="100"/>
          <a:sy n="150" d="100"/>
        </p:scale>
        <p:origin x="-664" y="-10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handoutMaster" Target="handoutMasters/handoutMaster1.xml"/><Relationship Id="rId12" Type="http://schemas.openxmlformats.org/officeDocument/2006/relationships/printerSettings" Target="printerSettings/printerSettings1.bin"/><Relationship Id="rId13" Type="http://schemas.openxmlformats.org/officeDocument/2006/relationships/presProps" Target="presProps.xml"/><Relationship Id="rId14" Type="http://schemas.openxmlformats.org/officeDocument/2006/relationships/viewProps" Target="viewProps.xml"/><Relationship Id="rId15" Type="http://schemas.openxmlformats.org/officeDocument/2006/relationships/theme" Target="theme/theme1.xml"/><Relationship Id="rId16"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Master" Target="slideMasters/slideMaster2.xml"/><Relationship Id="rId3" Type="http://schemas.openxmlformats.org/officeDocument/2006/relationships/slide" Target="slides/slide1.xml"/><Relationship Id="rId4" Type="http://schemas.openxmlformats.org/officeDocument/2006/relationships/slide" Target="slides/slide2.xml"/><Relationship Id="rId5" Type="http://schemas.openxmlformats.org/officeDocument/2006/relationships/slide" Target="slides/slide3.xml"/><Relationship Id="rId6" Type="http://schemas.openxmlformats.org/officeDocument/2006/relationships/slide" Target="slides/slide4.xml"/><Relationship Id="rId7" Type="http://schemas.openxmlformats.org/officeDocument/2006/relationships/slide" Target="slides/slide5.xml"/><Relationship Id="rId8" Type="http://schemas.openxmlformats.org/officeDocument/2006/relationships/slide" Target="slides/slide6.xml"/><Relationship Id="rId9" Type="http://schemas.openxmlformats.org/officeDocument/2006/relationships/slide" Target="slides/slide7.xml"/><Relationship Id="rId10"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BF1071A3-2266-1043-9D21-44CEDE1E1680}" type="datetimeFigureOut">
              <a:rPr lang="en-US" smtClean="0"/>
              <a:t>08/05/15</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715FBCCE-C0F5-8B43-BF54-910B989379DE}" type="slidenum">
              <a:rPr lang="en-US" smtClean="0"/>
              <a:t>‹#›</a:t>
            </a:fld>
            <a:endParaRPr lang="en-US"/>
          </a:p>
        </p:txBody>
      </p:sp>
    </p:spTree>
    <p:extLst>
      <p:ext uri="{BB962C8B-B14F-4D97-AF65-F5344CB8AC3E}">
        <p14:creationId xmlns:p14="http://schemas.microsoft.com/office/powerpoint/2010/main" val="97733047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A0EF255-5522-EC45-B617-250B8C150C2E}" type="datetimeFigureOut">
              <a:rPr lang="en-US" smtClean="0"/>
              <a:t>08/05/15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36C76D5-948C-774B-B2D4-E4FCB2E74609}" type="slidenum">
              <a:rPr lang="en-US" smtClean="0"/>
              <a:t>‹#›</a:t>
            </a:fld>
            <a:endParaRPr lang="en-US"/>
          </a:p>
        </p:txBody>
      </p:sp>
    </p:spTree>
    <p:extLst>
      <p:ext uri="{BB962C8B-B14F-4D97-AF65-F5344CB8AC3E}">
        <p14:creationId xmlns:p14="http://schemas.microsoft.com/office/powerpoint/2010/main" val="2787692304"/>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7545AF7F-5C18-4B9D-A9FB-35BC4A5670F0}" type="datetimeFigureOut">
              <a:rPr lang="en-GB"/>
              <a:pPr>
                <a:defRPr/>
              </a:pPr>
              <a:t>08/05/15</a:t>
            </a:fld>
            <a:endParaRPr lang="en-GB"/>
          </a:p>
        </p:txBody>
      </p:sp>
      <p:sp>
        <p:nvSpPr>
          <p:cNvPr id="3" name="Footer Placeholder 4"/>
          <p:cNvSpPr>
            <a:spLocks noGrp="1"/>
          </p:cNvSpPr>
          <p:nvPr>
            <p:ph type="ftr" sz="quarter" idx="11"/>
          </p:nvPr>
        </p:nvSpPr>
        <p:spPr/>
        <p:txBody>
          <a:bodyPr/>
          <a:lstStyle>
            <a:lvl1pPr>
              <a:defRPr/>
            </a:lvl1pPr>
          </a:lstStyle>
          <a:p>
            <a:pPr>
              <a:defRPr/>
            </a:pPr>
            <a:endParaRPr lang="en-GB"/>
          </a:p>
        </p:txBody>
      </p:sp>
      <p:sp>
        <p:nvSpPr>
          <p:cNvPr id="4" name="Slide Number Placeholder 5"/>
          <p:cNvSpPr>
            <a:spLocks noGrp="1"/>
          </p:cNvSpPr>
          <p:nvPr>
            <p:ph type="sldNum" sz="quarter" idx="12"/>
          </p:nvPr>
        </p:nvSpPr>
        <p:spPr/>
        <p:txBody>
          <a:bodyPr/>
          <a:lstStyle>
            <a:lvl1pPr>
              <a:defRPr/>
            </a:lvl1pPr>
          </a:lstStyle>
          <a:p>
            <a:pPr>
              <a:defRPr/>
            </a:pPr>
            <a:fld id="{AF5FF317-E0F4-4CF8-AA02-87611262959D}" type="slidenum">
              <a:rPr lang="en-GB"/>
              <a:pPr>
                <a:defRPr/>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0" y="2969567"/>
            <a:ext cx="9144000" cy="3888433"/>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dirty="0" smtClean="0"/>
          </a:p>
        </p:txBody>
      </p:sp>
      <p:sp>
        <p:nvSpPr>
          <p:cNvPr id="2" name="Title 1"/>
          <p:cNvSpPr>
            <a:spLocks noGrp="1"/>
          </p:cNvSpPr>
          <p:nvPr>
            <p:ph type="title"/>
          </p:nvPr>
        </p:nvSpPr>
        <p:spPr>
          <a:xfrm>
            <a:off x="107504" y="1412776"/>
            <a:ext cx="5486400" cy="566738"/>
          </a:xfrm>
          <a:prstGeom prst="rect">
            <a:avLst/>
          </a:prstGeom>
        </p:spPr>
        <p:txBody>
          <a:bodyPr anchor="b"/>
          <a:lstStyle>
            <a:lvl1pPr algn="l">
              <a:defRPr sz="2000" b="1"/>
            </a:lvl1pPr>
          </a:lstStyle>
          <a:p>
            <a:r>
              <a:rPr lang="en-US" dirty="0" smtClean="0"/>
              <a:t>Click to edit Master title style</a:t>
            </a:r>
            <a:endParaRPr lang="en-GB" dirty="0"/>
          </a:p>
        </p:txBody>
      </p:sp>
      <p:sp>
        <p:nvSpPr>
          <p:cNvPr id="4" name="Text Placeholder 3"/>
          <p:cNvSpPr>
            <a:spLocks noGrp="1"/>
          </p:cNvSpPr>
          <p:nvPr>
            <p:ph type="body" sz="half" idx="2"/>
          </p:nvPr>
        </p:nvSpPr>
        <p:spPr>
          <a:xfrm>
            <a:off x="107504" y="206084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E83CD157-AE4A-4A8F-B5DA-38F6EC85FA66}" type="datetimeFigureOut">
              <a:rPr lang="en-GB"/>
              <a:pPr>
                <a:defRPr/>
              </a:pPr>
              <a:t>08/05/15</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pPr>
              <a:defRPr/>
            </a:pPr>
            <a:fld id="{31CC93BA-9FD8-485C-92D5-57C2633E38CD}" type="slidenum">
              <a:rPr lang="en-GB"/>
              <a:pPr>
                <a:defRPr/>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lvl1pPr>
              <a:defRPr/>
            </a:lvl1pPr>
          </a:lstStyle>
          <a:p>
            <a:pPr>
              <a:defRPr/>
            </a:pPr>
            <a:fld id="{42142075-930B-43C8-906F-55C7F129614E}" type="datetimeFigureOut">
              <a:rPr lang="en-GB"/>
              <a:pPr>
                <a:defRPr/>
              </a:pPr>
              <a:t>08/05/15</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DFCA0BDE-8EB3-44F6-A53F-BBFCFBF89CE2}" type="slidenum">
              <a:rPr lang="en-GB"/>
              <a:pPr>
                <a:defRPr/>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pPr>
              <a:defRPr/>
            </a:pPr>
            <a:fld id="{22F46422-AD1B-4591-A91C-CFF76E9580B7}" type="datetimeFigureOut">
              <a:rPr lang="en-GB"/>
              <a:pPr>
                <a:defRPr/>
              </a:pPr>
              <a:t>08/05/15</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A6F186FA-7DD5-47B6-81BD-4484EE21E1F8}" type="slidenum">
              <a:rPr lang="en-GB"/>
              <a:pPr>
                <a:defRPr/>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012106FE-99BC-458F-9EDB-07EF8C9F3359}" type="datetimeFigureOut">
              <a:rPr lang="en-GB"/>
              <a:pPr>
                <a:defRPr/>
              </a:pPr>
              <a:t>08/05/15</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BA7FBC7D-33FB-4ED7-A958-277D2FA6AF43}" type="slidenum">
              <a:rPr lang="en-GB"/>
              <a:pPr>
                <a:defRPr/>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3"/>
          <p:cNvSpPr>
            <a:spLocks noGrp="1"/>
          </p:cNvSpPr>
          <p:nvPr>
            <p:ph type="dt" sz="half" idx="10"/>
          </p:nvPr>
        </p:nvSpPr>
        <p:spPr/>
        <p:txBody>
          <a:bodyPr/>
          <a:lstStyle>
            <a:lvl1pPr>
              <a:defRPr/>
            </a:lvl1pPr>
          </a:lstStyle>
          <a:p>
            <a:pPr>
              <a:defRPr/>
            </a:pPr>
            <a:fld id="{22DA7632-0568-44B7-8D1D-26B4E5B9FDEF}" type="datetimeFigureOut">
              <a:rPr lang="en-GB"/>
              <a:pPr>
                <a:defRPr/>
              </a:pPr>
              <a:t>08/05/15</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pPr>
              <a:defRPr/>
            </a:pPr>
            <a:fld id="{37A6D427-8528-43CC-B711-2396451237C1}" type="slidenum">
              <a:rPr lang="en-GB"/>
              <a:pPr>
                <a:defRPr/>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3"/>
          <p:cNvSpPr>
            <a:spLocks noGrp="1"/>
          </p:cNvSpPr>
          <p:nvPr>
            <p:ph type="dt" sz="half" idx="10"/>
          </p:nvPr>
        </p:nvSpPr>
        <p:spPr/>
        <p:txBody>
          <a:bodyPr/>
          <a:lstStyle>
            <a:lvl1pPr>
              <a:defRPr/>
            </a:lvl1pPr>
          </a:lstStyle>
          <a:p>
            <a:pPr>
              <a:defRPr/>
            </a:pPr>
            <a:fld id="{26DEB27F-F21A-4A8B-8C48-3CEF44711DB9}" type="datetimeFigureOut">
              <a:rPr lang="en-GB"/>
              <a:pPr>
                <a:defRPr/>
              </a:pPr>
              <a:t>08/05/15</a:t>
            </a:fld>
            <a:endParaRPr lang="en-GB"/>
          </a:p>
        </p:txBody>
      </p:sp>
      <p:sp>
        <p:nvSpPr>
          <p:cNvPr id="8" name="Footer Placeholder 4"/>
          <p:cNvSpPr>
            <a:spLocks noGrp="1"/>
          </p:cNvSpPr>
          <p:nvPr>
            <p:ph type="ftr" sz="quarter" idx="11"/>
          </p:nvPr>
        </p:nvSpPr>
        <p:spPr/>
        <p:txBody>
          <a:bodyPr/>
          <a:lstStyle>
            <a:lvl1pPr>
              <a:defRPr/>
            </a:lvl1pPr>
          </a:lstStyle>
          <a:p>
            <a:pPr>
              <a:defRPr/>
            </a:pPr>
            <a:endParaRPr lang="en-GB"/>
          </a:p>
        </p:txBody>
      </p:sp>
      <p:sp>
        <p:nvSpPr>
          <p:cNvPr id="9" name="Slide Number Placeholder 5"/>
          <p:cNvSpPr>
            <a:spLocks noGrp="1"/>
          </p:cNvSpPr>
          <p:nvPr>
            <p:ph type="sldNum" sz="quarter" idx="12"/>
          </p:nvPr>
        </p:nvSpPr>
        <p:spPr/>
        <p:txBody>
          <a:bodyPr/>
          <a:lstStyle>
            <a:lvl1pPr>
              <a:defRPr/>
            </a:lvl1pPr>
          </a:lstStyle>
          <a:p>
            <a:pPr>
              <a:defRPr/>
            </a:pPr>
            <a:fld id="{45BBDC76-7506-48A6-9584-3960A9122A4B}" type="slidenum">
              <a:rPr lang="en-GB"/>
              <a:pPr>
                <a:defRPr/>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C2713506-857F-4AE8-B2A1-BE4CD99713AE}" type="datetimeFigureOut">
              <a:rPr lang="en-GB"/>
              <a:pPr>
                <a:defRPr/>
              </a:pPr>
              <a:t>08/05/15</a:t>
            </a:fld>
            <a:endParaRPr lang="en-GB"/>
          </a:p>
        </p:txBody>
      </p:sp>
      <p:sp>
        <p:nvSpPr>
          <p:cNvPr id="3" name="Footer Placeholder 4"/>
          <p:cNvSpPr>
            <a:spLocks noGrp="1"/>
          </p:cNvSpPr>
          <p:nvPr>
            <p:ph type="ftr" sz="quarter" idx="11"/>
          </p:nvPr>
        </p:nvSpPr>
        <p:spPr/>
        <p:txBody>
          <a:bodyPr/>
          <a:lstStyle>
            <a:lvl1pPr>
              <a:defRPr/>
            </a:lvl1pPr>
          </a:lstStyle>
          <a:p>
            <a:pPr>
              <a:defRPr/>
            </a:pPr>
            <a:endParaRPr lang="en-GB"/>
          </a:p>
        </p:txBody>
      </p:sp>
      <p:sp>
        <p:nvSpPr>
          <p:cNvPr id="4" name="Slide Number Placeholder 5"/>
          <p:cNvSpPr>
            <a:spLocks noGrp="1"/>
          </p:cNvSpPr>
          <p:nvPr>
            <p:ph type="sldNum" sz="quarter" idx="12"/>
          </p:nvPr>
        </p:nvSpPr>
        <p:spPr/>
        <p:txBody>
          <a:bodyPr/>
          <a:lstStyle>
            <a:lvl1pPr>
              <a:defRPr/>
            </a:lvl1pPr>
          </a:lstStyle>
          <a:p>
            <a:pPr>
              <a:defRPr/>
            </a:pPr>
            <a:fld id="{AED2A089-FB27-4D94-8FBF-553B97B261FD}" type="slidenum">
              <a:rPr lang="en-GB"/>
              <a:pPr>
                <a:defRPr/>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70AC8097-A57C-4DAB-B718-58100D4DC76D}" type="datetimeFigureOut">
              <a:rPr lang="en-GB"/>
              <a:pPr>
                <a:defRPr/>
              </a:pPr>
              <a:t>08/05/15</a:t>
            </a:fld>
            <a:endParaRPr lang="en-GB"/>
          </a:p>
        </p:txBody>
      </p:sp>
      <p:sp>
        <p:nvSpPr>
          <p:cNvPr id="3" name="Footer Placeholder 4"/>
          <p:cNvSpPr>
            <a:spLocks noGrp="1"/>
          </p:cNvSpPr>
          <p:nvPr>
            <p:ph type="ftr" sz="quarter" idx="11"/>
          </p:nvPr>
        </p:nvSpPr>
        <p:spPr/>
        <p:txBody>
          <a:bodyPr/>
          <a:lstStyle>
            <a:lvl1pPr>
              <a:defRPr/>
            </a:lvl1pPr>
          </a:lstStyle>
          <a:p>
            <a:pPr>
              <a:defRPr/>
            </a:pPr>
            <a:endParaRPr lang="en-GB"/>
          </a:p>
        </p:txBody>
      </p:sp>
      <p:sp>
        <p:nvSpPr>
          <p:cNvPr id="4" name="Slide Number Placeholder 5"/>
          <p:cNvSpPr>
            <a:spLocks noGrp="1"/>
          </p:cNvSpPr>
          <p:nvPr>
            <p:ph type="sldNum" sz="quarter" idx="12"/>
          </p:nvPr>
        </p:nvSpPr>
        <p:spPr/>
        <p:txBody>
          <a:bodyPr/>
          <a:lstStyle>
            <a:lvl1pPr>
              <a:defRPr/>
            </a:lvl1pPr>
          </a:lstStyle>
          <a:p>
            <a:pPr>
              <a:defRPr/>
            </a:pPr>
            <a:fld id="{5BB60A86-64C2-40D7-A137-21562C6E0F9A}" type="slidenum">
              <a:rPr lang="en-GB"/>
              <a:pPr>
                <a:defRPr/>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5050" y="1451917"/>
            <a:ext cx="5111750" cy="471338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E61479D0-5653-4F1C-B7C8-EBF9E90699B6}" type="datetimeFigureOut">
              <a:rPr lang="en-GB"/>
              <a:pPr>
                <a:defRPr/>
              </a:pPr>
              <a:t>08/05/15</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pPr>
              <a:defRPr/>
            </a:pPr>
            <a:fld id="{F3034804-888E-4F18-B759-A57F950759FC}" type="slidenum">
              <a:rPr lang="en-GB"/>
              <a:pPr>
                <a:defRPr/>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theme" Target="../theme/theme1.xml"/><Relationship Id="rId3"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4" Type="http://schemas.openxmlformats.org/officeDocument/2006/relationships/slideLayout" Target="../slideLayouts/slideLayout5.xml"/><Relationship Id="rId5" Type="http://schemas.openxmlformats.org/officeDocument/2006/relationships/slideLayout" Target="../slideLayouts/slideLayout6.xml"/><Relationship Id="rId6" Type="http://schemas.openxmlformats.org/officeDocument/2006/relationships/slideLayout" Target="../slideLayouts/slideLayout7.xml"/><Relationship Id="rId7" Type="http://schemas.openxmlformats.org/officeDocument/2006/relationships/slideLayout" Target="../slideLayouts/slideLayout8.xml"/><Relationship Id="rId8" Type="http://schemas.openxmlformats.org/officeDocument/2006/relationships/slideLayout" Target="../slideLayouts/slideLayout9.xml"/><Relationship Id="rId9" Type="http://schemas.openxmlformats.org/officeDocument/2006/relationships/slideLayout" Target="../slideLayouts/slideLayout10.xml"/><Relationship Id="rId10" Type="http://schemas.openxmlformats.org/officeDocument/2006/relationships/theme" Target="../theme/theme2.xml"/><Relationship Id="rId11" Type="http://schemas.openxmlformats.org/officeDocument/2006/relationships/image" Target="../media/image1.png"/><Relationship Id="rId1" Type="http://schemas.openxmlformats.org/officeDocument/2006/relationships/slideLayout" Target="../slideLayouts/slideLayout2.xml"/><Relationship Id="rId2" Type="http://schemas.openxmlformats.org/officeDocument/2006/relationships/slideLayout" Target="../slideLayouts/slideLayout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smtClean="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1CF2E994-2FF4-4987-B17B-D4B2597ABB88}" type="datetimeFigureOut">
              <a:rPr lang="en-GB"/>
              <a:pPr>
                <a:defRPr/>
              </a:pPr>
              <a:t>08/05/15</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B4C6F603-101F-48B6-A5E0-A58B8A74DA18}" type="slidenum">
              <a:rPr lang="en-GB"/>
              <a:pPr>
                <a:defRPr/>
              </a:pPr>
              <a:t>‹#›</a:t>
            </a:fld>
            <a:endParaRPr lang="en-GB"/>
          </a:p>
        </p:txBody>
      </p:sp>
      <p:sp>
        <p:nvSpPr>
          <p:cNvPr id="7" name="Rectangle 2"/>
          <p:cNvSpPr>
            <a:spLocks noChangeArrowheads="1"/>
          </p:cNvSpPr>
          <p:nvPr userDrawn="1"/>
        </p:nvSpPr>
        <p:spPr bwMode="ltGray">
          <a:xfrm>
            <a:off x="0" y="0"/>
            <a:ext cx="9144000" cy="6858000"/>
          </a:xfrm>
          <a:prstGeom prst="rect">
            <a:avLst/>
          </a:prstGeom>
          <a:solidFill>
            <a:schemeClr val="tx1"/>
          </a:solidFill>
          <a:ln w="9525">
            <a:noFill/>
            <a:miter lim="800000"/>
            <a:headEnd/>
            <a:tailEnd/>
          </a:ln>
          <a:effectLst/>
        </p:spPr>
        <p:txBody>
          <a:bodyPr wrap="none" anchor="ctr"/>
          <a:lstStyle/>
          <a:p>
            <a:pPr eaLnBrk="0" fontAlgn="auto" hangingPunct="0">
              <a:spcBef>
                <a:spcPts val="0"/>
              </a:spcBef>
              <a:spcAft>
                <a:spcPts val="0"/>
              </a:spcAft>
              <a:defRPr/>
            </a:pPr>
            <a:endParaRPr lang="en-US" sz="2400">
              <a:solidFill>
                <a:srgbClr val="8D010F"/>
              </a:solidFill>
              <a:latin typeface="Times" pitchFamily="18" charset="0"/>
              <a:cs typeface="+mn-cs"/>
            </a:endParaRPr>
          </a:p>
        </p:txBody>
      </p:sp>
      <p:sp>
        <p:nvSpPr>
          <p:cNvPr id="8" name="Line 9"/>
          <p:cNvSpPr>
            <a:spLocks noChangeShapeType="1"/>
          </p:cNvSpPr>
          <p:nvPr userDrawn="1"/>
        </p:nvSpPr>
        <p:spPr bwMode="white">
          <a:xfrm>
            <a:off x="251520" y="1772816"/>
            <a:ext cx="8713787" cy="0"/>
          </a:xfrm>
          <a:prstGeom prst="line">
            <a:avLst/>
          </a:prstGeom>
          <a:noFill/>
          <a:ln w="19050">
            <a:solidFill>
              <a:schemeClr val="bg1"/>
            </a:solidFill>
            <a:round/>
            <a:headEnd/>
            <a:tailEnd/>
          </a:ln>
          <a:effectLst/>
        </p:spPr>
        <p:txBody>
          <a:bodyPr wrap="none" anchor="ctr"/>
          <a:lstStyle/>
          <a:p>
            <a:pPr fontAlgn="auto">
              <a:spcBef>
                <a:spcPts val="0"/>
              </a:spcBef>
              <a:spcAft>
                <a:spcPts val="0"/>
              </a:spcAft>
              <a:defRPr/>
            </a:pPr>
            <a:endParaRPr lang="en-GB">
              <a:latin typeface="+mn-lt"/>
              <a:cs typeface="+mn-cs"/>
            </a:endParaRPr>
          </a:p>
        </p:txBody>
      </p:sp>
      <p:pic>
        <p:nvPicPr>
          <p:cNvPr id="1032" name="Picture 15" descr="White Leeds Uni logo B-back.tif"/>
          <p:cNvPicPr>
            <a:picLocks noChangeAspect="1"/>
          </p:cNvPicPr>
          <p:nvPr userDrawn="1"/>
        </p:nvPicPr>
        <p:blipFill>
          <a:blip r:embed="rId3" cstate="print"/>
          <a:srcRect/>
          <a:stretch>
            <a:fillRect/>
          </a:stretch>
        </p:blipFill>
        <p:spPr bwMode="auto">
          <a:xfrm>
            <a:off x="6156325" y="260350"/>
            <a:ext cx="2759075" cy="1089025"/>
          </a:xfrm>
          <a:prstGeom prst="rect">
            <a:avLst/>
          </a:prstGeom>
          <a:noFill/>
          <a:ln w="9525">
            <a:noFill/>
            <a:miter lim="800000"/>
            <a:headEnd/>
            <a:tailEnd/>
          </a:ln>
        </p:spPr>
      </p:pic>
      <p:sp>
        <p:nvSpPr>
          <p:cNvPr id="10" name="Text Box 10"/>
          <p:cNvSpPr txBox="1">
            <a:spLocks noChangeArrowheads="1"/>
          </p:cNvSpPr>
          <p:nvPr userDrawn="1"/>
        </p:nvSpPr>
        <p:spPr bwMode="ltGray">
          <a:xfrm>
            <a:off x="395536" y="420688"/>
            <a:ext cx="5472608" cy="1136104"/>
          </a:xfrm>
          <a:prstGeom prst="rect">
            <a:avLst/>
          </a:prstGeom>
          <a:noFill/>
          <a:ln w="9525">
            <a:noFill/>
            <a:miter lim="800000"/>
            <a:headEnd/>
            <a:tailEnd/>
          </a:ln>
          <a:effectLst/>
        </p:spPr>
        <p:txBody>
          <a:bodyPr lIns="0" tIns="0" rIns="0" bIns="36000" anchor="b"/>
          <a:lstStyle/>
          <a:p>
            <a:pPr eaLnBrk="0" hangingPunct="0">
              <a:lnSpc>
                <a:spcPts val="3400"/>
              </a:lnSpc>
              <a:spcBef>
                <a:spcPct val="0"/>
              </a:spcBef>
            </a:pPr>
            <a:r>
              <a:rPr lang="en-GB" sz="2800" b="1" i="0" dirty="0" smtClean="0">
                <a:solidFill>
                  <a:schemeClr val="bg1"/>
                </a:solidFill>
                <a:latin typeface="+mj-lt"/>
              </a:rPr>
              <a:t>Faculty of Environment</a:t>
            </a:r>
          </a:p>
        </p:txBody>
      </p:sp>
    </p:spTree>
  </p:cSld>
  <p:clrMap bg1="lt1" tx1="dk1" bg2="lt2" tx2="dk2" accent1="accent1" accent2="accent2" accent3="accent3" accent4="accent4" accent5="accent5" accent6="accent6" hlink="hlink" folHlink="folHlink"/>
  <p:sldLayoutIdLst>
    <p:sldLayoutId id="2147483651" r:id="rId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Arial" charset="0"/>
        </a:defRPr>
      </a:lvl2pPr>
      <a:lvl3pPr algn="ctr" rtl="0" eaLnBrk="0" fontAlgn="base" hangingPunct="0">
        <a:spcBef>
          <a:spcPct val="0"/>
        </a:spcBef>
        <a:spcAft>
          <a:spcPct val="0"/>
        </a:spcAft>
        <a:defRPr sz="4400">
          <a:solidFill>
            <a:schemeClr val="tx1"/>
          </a:solidFill>
          <a:latin typeface="Arial" charset="0"/>
        </a:defRPr>
      </a:lvl3pPr>
      <a:lvl4pPr algn="ctr" rtl="0" eaLnBrk="0" fontAlgn="base" hangingPunct="0">
        <a:spcBef>
          <a:spcPct val="0"/>
        </a:spcBef>
        <a:spcAft>
          <a:spcPct val="0"/>
        </a:spcAft>
        <a:defRPr sz="4400">
          <a:solidFill>
            <a:schemeClr val="tx1"/>
          </a:solidFill>
          <a:latin typeface="Arial" charset="0"/>
        </a:defRPr>
      </a:lvl4pPr>
      <a:lvl5pPr algn="ctr" rtl="0" eaLnBrk="0" fontAlgn="base" hangingPunct="0">
        <a:spcBef>
          <a:spcPct val="0"/>
        </a:spcBef>
        <a:spcAft>
          <a:spcPct val="0"/>
        </a:spcAft>
        <a:defRPr sz="4400">
          <a:solidFill>
            <a:schemeClr val="tx1"/>
          </a:solidFill>
          <a:latin typeface="Arial"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2"/>
          <p:cNvSpPr>
            <a:spLocks noChangeArrowheads="1"/>
          </p:cNvSpPr>
          <p:nvPr userDrawn="1"/>
        </p:nvSpPr>
        <p:spPr bwMode="ltGray">
          <a:xfrm>
            <a:off x="0" y="0"/>
            <a:ext cx="9144000" cy="1341438"/>
          </a:xfrm>
          <a:prstGeom prst="rect">
            <a:avLst/>
          </a:prstGeom>
          <a:solidFill>
            <a:schemeClr val="tx1"/>
          </a:solidFill>
          <a:ln w="9525">
            <a:noFill/>
            <a:miter lim="800000"/>
            <a:headEnd/>
            <a:tailEnd/>
          </a:ln>
          <a:effectLst/>
        </p:spPr>
        <p:txBody>
          <a:bodyPr wrap="none" anchor="ctr"/>
          <a:lstStyle/>
          <a:p>
            <a:pPr eaLnBrk="0" fontAlgn="auto" hangingPunct="0">
              <a:spcBef>
                <a:spcPts val="0"/>
              </a:spcBef>
              <a:spcAft>
                <a:spcPts val="0"/>
              </a:spcAft>
              <a:defRPr/>
            </a:pPr>
            <a:endParaRPr lang="en-US" sz="2400">
              <a:solidFill>
                <a:srgbClr val="8D010F"/>
              </a:solidFill>
              <a:latin typeface="Times" pitchFamily="18" charset="0"/>
              <a:cs typeface="+mn-cs"/>
            </a:endParaRPr>
          </a:p>
        </p:txBody>
      </p:sp>
      <p:sp>
        <p:nvSpPr>
          <p:cNvPr id="2051"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smtClean="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292651DE-8730-4C2E-B0B1-59DAAC8085A4}" type="datetimeFigureOut">
              <a:rPr lang="en-GB"/>
              <a:pPr>
                <a:defRPr/>
              </a:pPr>
              <a:t>08/05/15</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CAD8D7F0-B669-4DFE-BEFB-08068D97829B}" type="slidenum">
              <a:rPr lang="en-GB"/>
              <a:pPr>
                <a:defRPr/>
              </a:pPr>
              <a:t>‹#›</a:t>
            </a:fld>
            <a:endParaRPr lang="en-GB"/>
          </a:p>
        </p:txBody>
      </p:sp>
      <p:pic>
        <p:nvPicPr>
          <p:cNvPr id="2056" name="Picture 10" descr="White Leeds Uni logo B-back.tif"/>
          <p:cNvPicPr>
            <a:picLocks noChangeAspect="1"/>
          </p:cNvPicPr>
          <p:nvPr userDrawn="1"/>
        </p:nvPicPr>
        <p:blipFill>
          <a:blip r:embed="rId11" cstate="print"/>
          <a:srcRect/>
          <a:stretch>
            <a:fillRect/>
          </a:stretch>
        </p:blipFill>
        <p:spPr bwMode="auto">
          <a:xfrm>
            <a:off x="6156325" y="188913"/>
            <a:ext cx="2759075" cy="1087437"/>
          </a:xfrm>
          <a:prstGeom prst="rect">
            <a:avLst/>
          </a:prstGeom>
          <a:noFill/>
          <a:ln w="9525">
            <a:noFill/>
            <a:miter lim="800000"/>
            <a:headEnd/>
            <a:tailEnd/>
          </a:ln>
        </p:spPr>
      </p:pic>
      <p:sp>
        <p:nvSpPr>
          <p:cNvPr id="9" name="Text Box 10"/>
          <p:cNvSpPr txBox="1">
            <a:spLocks noChangeArrowheads="1"/>
          </p:cNvSpPr>
          <p:nvPr userDrawn="1"/>
        </p:nvSpPr>
        <p:spPr bwMode="ltGray">
          <a:xfrm>
            <a:off x="323528" y="548681"/>
            <a:ext cx="5472608" cy="720080"/>
          </a:xfrm>
          <a:prstGeom prst="rect">
            <a:avLst/>
          </a:prstGeom>
          <a:noFill/>
          <a:ln w="9525">
            <a:noFill/>
            <a:miter lim="800000"/>
            <a:headEnd/>
            <a:tailEnd/>
          </a:ln>
          <a:effectLst/>
        </p:spPr>
        <p:txBody>
          <a:bodyPr lIns="0" tIns="0" rIns="0" bIns="36000" anchor="b"/>
          <a:lstStyle/>
          <a:p>
            <a:pPr eaLnBrk="0" hangingPunct="0">
              <a:lnSpc>
                <a:spcPts val="3400"/>
              </a:lnSpc>
              <a:spcBef>
                <a:spcPct val="0"/>
              </a:spcBef>
            </a:pPr>
            <a:r>
              <a:rPr lang="en-GB" sz="2800" b="1" i="0" kern="1200" dirty="0" smtClean="0">
                <a:solidFill>
                  <a:schemeClr val="bg1"/>
                </a:solidFill>
                <a:latin typeface="Arial" charset="0"/>
                <a:ea typeface="+mn-ea"/>
                <a:cs typeface="Arial" charset="0"/>
              </a:rPr>
              <a:t>Faculty of Environment</a:t>
            </a:r>
          </a:p>
        </p:txBody>
      </p:sp>
    </p:spTree>
  </p:cSld>
  <p:clrMap bg1="lt1" tx1="dk1" bg2="lt2" tx2="dk2" accent1="accent1" accent2="accent2" accent3="accent3" accent4="accent4" accent5="accent5" accent6="accent6" hlink="hlink" folHlink="folHlink"/>
  <p:sldLayoutIdLst>
    <p:sldLayoutId id="2147483652" r:id="rId1"/>
    <p:sldLayoutId id="2147483653" r:id="rId2"/>
    <p:sldLayoutId id="2147483654" r:id="rId3"/>
    <p:sldLayoutId id="2147483655" r:id="rId4"/>
    <p:sldLayoutId id="2147483656" r:id="rId5"/>
    <p:sldLayoutId id="2147483657" r:id="rId6"/>
    <p:sldLayoutId id="2147483658" r:id="rId7"/>
    <p:sldLayoutId id="2147483659" r:id="rId8"/>
    <p:sldLayoutId id="2147483660" r:id="rId9"/>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Arial" charset="0"/>
        </a:defRPr>
      </a:lvl2pPr>
      <a:lvl3pPr algn="ctr" rtl="0" eaLnBrk="0" fontAlgn="base" hangingPunct="0">
        <a:spcBef>
          <a:spcPct val="0"/>
        </a:spcBef>
        <a:spcAft>
          <a:spcPct val="0"/>
        </a:spcAft>
        <a:defRPr sz="4400">
          <a:solidFill>
            <a:schemeClr val="tx1"/>
          </a:solidFill>
          <a:latin typeface="Arial" charset="0"/>
        </a:defRPr>
      </a:lvl3pPr>
      <a:lvl4pPr algn="ctr" rtl="0" eaLnBrk="0" fontAlgn="base" hangingPunct="0">
        <a:spcBef>
          <a:spcPct val="0"/>
        </a:spcBef>
        <a:spcAft>
          <a:spcPct val="0"/>
        </a:spcAft>
        <a:defRPr sz="4400">
          <a:solidFill>
            <a:schemeClr val="tx1"/>
          </a:solidFill>
          <a:latin typeface="Arial" charset="0"/>
        </a:defRPr>
      </a:lvl4pPr>
      <a:lvl5pPr algn="ctr" rtl="0" eaLnBrk="0" fontAlgn="base" hangingPunct="0">
        <a:spcBef>
          <a:spcPct val="0"/>
        </a:spcBef>
        <a:spcAft>
          <a:spcPct val="0"/>
        </a:spcAft>
        <a:defRPr sz="4400">
          <a:solidFill>
            <a:schemeClr val="tx1"/>
          </a:solidFill>
          <a:latin typeface="Arial" charset="0"/>
        </a:defRPr>
      </a:lvl5pPr>
      <a:lvl6pPr marL="457200" algn="ctr" rtl="0" fontAlgn="base">
        <a:spcBef>
          <a:spcPct val="0"/>
        </a:spcBef>
        <a:spcAft>
          <a:spcPct val="0"/>
        </a:spcAft>
        <a:defRPr sz="4400">
          <a:solidFill>
            <a:schemeClr val="tx1"/>
          </a:solidFill>
          <a:latin typeface="Arial" charset="0"/>
        </a:defRPr>
      </a:lvl6pPr>
      <a:lvl7pPr marL="914400" algn="ctr" rtl="0" fontAlgn="base">
        <a:spcBef>
          <a:spcPct val="0"/>
        </a:spcBef>
        <a:spcAft>
          <a:spcPct val="0"/>
        </a:spcAft>
        <a:defRPr sz="4400">
          <a:solidFill>
            <a:schemeClr val="tx1"/>
          </a:solidFill>
          <a:latin typeface="Arial" charset="0"/>
        </a:defRPr>
      </a:lvl7pPr>
      <a:lvl8pPr marL="1371600" algn="ctr" rtl="0" fontAlgn="base">
        <a:spcBef>
          <a:spcPct val="0"/>
        </a:spcBef>
        <a:spcAft>
          <a:spcPct val="0"/>
        </a:spcAft>
        <a:defRPr sz="4400">
          <a:solidFill>
            <a:schemeClr val="tx1"/>
          </a:solidFill>
          <a:latin typeface="Arial" charset="0"/>
        </a:defRPr>
      </a:lvl8pPr>
      <a:lvl9pPr marL="1828800" algn="ctr" rtl="0" fontAlgn="base">
        <a:spcBef>
          <a:spcPct val="0"/>
        </a:spcBef>
        <a:spcAft>
          <a:spcPct val="0"/>
        </a:spcAft>
        <a:defRPr sz="4400">
          <a:solidFill>
            <a:schemeClr val="tx1"/>
          </a:solidFill>
          <a:latin typeface="Arial"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txBox="1">
            <a:spLocks noChangeArrowheads="1"/>
          </p:cNvSpPr>
          <p:nvPr/>
        </p:nvSpPr>
        <p:spPr>
          <a:xfrm>
            <a:off x="395536" y="2420888"/>
            <a:ext cx="8471222" cy="2862322"/>
          </a:xfrm>
          <a:prstGeom prst="rect">
            <a:avLst/>
          </a:prstGeom>
        </p:spPr>
        <p:txBody>
          <a:bodyPr wrap="square" anchor="t">
            <a:spAutoFit/>
          </a:bodyPr>
          <a:lstStyle>
            <a:lvl1pPr algn="ctr" rtl="0" eaLnBrk="0" fontAlgn="base" hangingPunct="0">
              <a:spcBef>
                <a:spcPct val="0"/>
              </a:spcBef>
              <a:spcAft>
                <a:spcPct val="0"/>
              </a:spcAft>
              <a:defRPr sz="3600" kern="1200">
                <a:solidFill>
                  <a:schemeClr val="bg1"/>
                </a:solidFill>
                <a:latin typeface="Calibri" pitchFamily="34" charset="0"/>
                <a:ea typeface="+mj-ea"/>
                <a:cs typeface="+mj-cs"/>
              </a:defRPr>
            </a:lvl1pPr>
            <a:lvl2pPr algn="ctr" rtl="0" eaLnBrk="0" fontAlgn="base" hangingPunct="0">
              <a:spcBef>
                <a:spcPct val="0"/>
              </a:spcBef>
              <a:spcAft>
                <a:spcPct val="0"/>
              </a:spcAft>
              <a:defRPr sz="4400">
                <a:solidFill>
                  <a:schemeClr val="tx1"/>
                </a:solidFill>
                <a:latin typeface="Arial" charset="0"/>
              </a:defRPr>
            </a:lvl2pPr>
            <a:lvl3pPr algn="ctr" rtl="0" eaLnBrk="0" fontAlgn="base" hangingPunct="0">
              <a:spcBef>
                <a:spcPct val="0"/>
              </a:spcBef>
              <a:spcAft>
                <a:spcPct val="0"/>
              </a:spcAft>
              <a:defRPr sz="4400">
                <a:solidFill>
                  <a:schemeClr val="tx1"/>
                </a:solidFill>
                <a:latin typeface="Arial" charset="0"/>
              </a:defRPr>
            </a:lvl3pPr>
            <a:lvl4pPr algn="ctr" rtl="0" eaLnBrk="0" fontAlgn="base" hangingPunct="0">
              <a:spcBef>
                <a:spcPct val="0"/>
              </a:spcBef>
              <a:spcAft>
                <a:spcPct val="0"/>
              </a:spcAft>
              <a:defRPr sz="4400">
                <a:solidFill>
                  <a:schemeClr val="tx1"/>
                </a:solidFill>
                <a:latin typeface="Arial" charset="0"/>
              </a:defRPr>
            </a:lvl4pPr>
            <a:lvl5pPr algn="ctr" rtl="0" eaLnBrk="0" fontAlgn="base" hangingPunct="0">
              <a:spcBef>
                <a:spcPct val="0"/>
              </a:spcBef>
              <a:spcAft>
                <a:spcPct val="0"/>
              </a:spcAft>
              <a:defRPr sz="4400">
                <a:solidFill>
                  <a:schemeClr val="tx1"/>
                </a:solidFill>
                <a:latin typeface="Arial"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en-US" b="1" dirty="0" smtClean="0"/>
              <a:t>Alternative Thesis Format</a:t>
            </a:r>
          </a:p>
          <a:p>
            <a:endParaRPr lang="en-US" sz="2400" b="1" dirty="0"/>
          </a:p>
          <a:p>
            <a:r>
              <a:rPr lang="en-US" sz="2400" dirty="0" smtClean="0"/>
              <a:t>Professor Jouni Paavola</a:t>
            </a:r>
          </a:p>
          <a:p>
            <a:r>
              <a:rPr lang="en-US" sz="2400" dirty="0" smtClean="0"/>
              <a:t>Director of Postgraduate Research Studies</a:t>
            </a:r>
          </a:p>
          <a:p>
            <a:r>
              <a:rPr lang="en-US" sz="2400" dirty="0" smtClean="0"/>
              <a:t>Faculty of Environment</a:t>
            </a:r>
          </a:p>
          <a:p>
            <a:r>
              <a:rPr lang="en-US" sz="2400" dirty="0" smtClean="0"/>
              <a:t>University of Leeds</a:t>
            </a:r>
          </a:p>
          <a:p>
            <a:r>
              <a:rPr lang="en-US" sz="2400" dirty="0"/>
              <a:t>7</a:t>
            </a:r>
            <a:r>
              <a:rPr lang="en-US" sz="2400" dirty="0" smtClean="0"/>
              <a:t> </a:t>
            </a:r>
            <a:r>
              <a:rPr lang="en-US" sz="2400" dirty="0" smtClean="0"/>
              <a:t>May </a:t>
            </a:r>
            <a:r>
              <a:rPr lang="en-US" sz="2400" dirty="0" smtClean="0"/>
              <a:t>2015</a:t>
            </a:r>
            <a:endParaRPr lang="en-US" sz="2400" dirty="0"/>
          </a:p>
        </p:txBody>
      </p:sp>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Content Placeholder 1"/>
          <p:cNvSpPr>
            <a:spLocks noGrp="1"/>
          </p:cNvSpPr>
          <p:nvPr>
            <p:ph sz="half" idx="1"/>
          </p:nvPr>
        </p:nvSpPr>
        <p:spPr>
          <a:xfrm>
            <a:off x="251520" y="1600200"/>
            <a:ext cx="8640960" cy="5069160"/>
          </a:xfrm>
        </p:spPr>
        <p:txBody>
          <a:bodyPr/>
          <a:lstStyle/>
          <a:p>
            <a:pPr marL="0" eaLnBrk="1" hangingPunct="1">
              <a:spcBef>
                <a:spcPts val="600"/>
              </a:spcBef>
              <a:spcAft>
                <a:spcPts val="600"/>
              </a:spcAft>
              <a:buNone/>
            </a:pPr>
            <a:r>
              <a:rPr lang="en-GB" sz="2400" b="1" dirty="0" smtClean="0"/>
              <a:t>Why alternative thesis format:</a:t>
            </a:r>
          </a:p>
          <a:p>
            <a:pPr algn="just">
              <a:spcBef>
                <a:spcPts val="600"/>
              </a:spcBef>
              <a:spcAft>
                <a:spcPts val="600"/>
              </a:spcAft>
              <a:buFont typeface="+mj-lt"/>
              <a:buAutoNum type="arabicPeriod"/>
            </a:pPr>
            <a:r>
              <a:rPr lang="en-GB" sz="2000" dirty="0" smtClean="0">
                <a:latin typeface="+mj-lt"/>
                <a:cs typeface="Arial Narrow"/>
              </a:rPr>
              <a:t>To incentivise the development of core academic skills in writing of publication during PGR studies, and to ensure the attainment of ability to publish independently after graduation;</a:t>
            </a:r>
          </a:p>
          <a:p>
            <a:pPr algn="just">
              <a:spcBef>
                <a:spcPts val="600"/>
              </a:spcBef>
              <a:spcAft>
                <a:spcPts val="600"/>
              </a:spcAft>
              <a:buFont typeface="+mj-lt"/>
              <a:buAutoNum type="arabicPeriod"/>
            </a:pPr>
            <a:r>
              <a:rPr lang="en-GB" sz="2000" dirty="0">
                <a:cs typeface="Arial Narrow"/>
              </a:rPr>
              <a:t>To help achieve timely </a:t>
            </a:r>
            <a:r>
              <a:rPr lang="en-GB" sz="2000" dirty="0" smtClean="0">
                <a:cs typeface="Arial Narrow"/>
              </a:rPr>
              <a:t>submission of thesis </a:t>
            </a:r>
            <a:r>
              <a:rPr lang="en-GB" sz="2000" dirty="0">
                <a:cs typeface="Arial Narrow"/>
              </a:rPr>
              <a:t>in conjunction with engagement in academic </a:t>
            </a:r>
            <a:r>
              <a:rPr lang="en-GB" sz="2000" dirty="0" smtClean="0">
                <a:cs typeface="Arial Narrow"/>
              </a:rPr>
              <a:t>publishing, by eliminating some of the work involved in converting publications into thesis;</a:t>
            </a:r>
            <a:endParaRPr lang="en-GB" sz="2000" dirty="0" smtClean="0">
              <a:latin typeface="+mj-lt"/>
              <a:cs typeface="Arial Narrow"/>
            </a:endParaRPr>
          </a:p>
          <a:p>
            <a:pPr algn="just">
              <a:spcBef>
                <a:spcPts val="600"/>
              </a:spcBef>
              <a:spcAft>
                <a:spcPts val="600"/>
              </a:spcAft>
              <a:buFont typeface="+mj-lt"/>
              <a:buAutoNum type="arabicPeriod"/>
            </a:pPr>
            <a:r>
              <a:rPr lang="en-GB" sz="2000" dirty="0" smtClean="0">
                <a:latin typeface="+mj-lt"/>
                <a:cs typeface="Arial Narrow"/>
              </a:rPr>
              <a:t>To enhance the employment and career development prospects of the PGR after graduation;</a:t>
            </a:r>
          </a:p>
          <a:p>
            <a:pPr algn="just">
              <a:spcBef>
                <a:spcPts val="600"/>
              </a:spcBef>
              <a:spcAft>
                <a:spcPts val="600"/>
              </a:spcAft>
              <a:buFont typeface="+mj-lt"/>
              <a:buAutoNum type="arabicPeriod"/>
            </a:pPr>
            <a:r>
              <a:rPr lang="en-GB" sz="2000" dirty="0" smtClean="0">
                <a:latin typeface="+mj-lt"/>
                <a:cs typeface="Arial Narrow"/>
              </a:rPr>
              <a:t>To increase the volume of faculty and school research output;</a:t>
            </a:r>
          </a:p>
        </p:txBody>
      </p:sp>
    </p:spTree>
    <p:extLst>
      <p:ext uri="{BB962C8B-B14F-4D97-AF65-F5344CB8AC3E}">
        <p14:creationId xmlns:p14="http://schemas.microsoft.com/office/powerpoint/2010/main" val="616972419"/>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Content Placeholder 1"/>
          <p:cNvSpPr>
            <a:spLocks noGrp="1"/>
          </p:cNvSpPr>
          <p:nvPr>
            <p:ph sz="half" idx="1"/>
          </p:nvPr>
        </p:nvSpPr>
        <p:spPr>
          <a:xfrm>
            <a:off x="179512" y="1628800"/>
            <a:ext cx="8640960" cy="4925144"/>
          </a:xfrm>
        </p:spPr>
        <p:txBody>
          <a:bodyPr/>
          <a:lstStyle/>
          <a:p>
            <a:pPr marL="0" eaLnBrk="1" hangingPunct="1">
              <a:spcBef>
                <a:spcPts val="600"/>
              </a:spcBef>
              <a:spcAft>
                <a:spcPts val="600"/>
              </a:spcAft>
              <a:buNone/>
            </a:pPr>
            <a:r>
              <a:rPr lang="en-GB" sz="2400" b="1" dirty="0" smtClean="0"/>
              <a:t>ALTERNATIVE THESIS FORMAT:</a:t>
            </a:r>
          </a:p>
          <a:p>
            <a:pPr algn="just">
              <a:spcBef>
                <a:spcPts val="600"/>
              </a:spcBef>
              <a:spcAft>
                <a:spcPts val="600"/>
              </a:spcAft>
              <a:buFont typeface="+mj-lt"/>
              <a:buAutoNum type="arabicPeriod"/>
            </a:pPr>
            <a:r>
              <a:rPr lang="en-GB" sz="2000" b="1" dirty="0" smtClean="0">
                <a:latin typeface="+mj-lt"/>
                <a:cs typeface="Arial Narrow"/>
              </a:rPr>
              <a:t>Front material</a:t>
            </a:r>
          </a:p>
          <a:p>
            <a:pPr lvl="1" algn="just">
              <a:spcBef>
                <a:spcPts val="600"/>
              </a:spcBef>
              <a:spcAft>
                <a:spcPts val="600"/>
              </a:spcAft>
            </a:pPr>
            <a:r>
              <a:rPr lang="en-GB" sz="1600" dirty="0">
                <a:latin typeface="+mj-lt"/>
                <a:cs typeface="Arial Narrow"/>
              </a:rPr>
              <a:t>I</a:t>
            </a:r>
            <a:r>
              <a:rPr lang="en-GB" sz="1600" dirty="0" smtClean="0">
                <a:latin typeface="+mj-lt"/>
                <a:cs typeface="Arial Narrow"/>
              </a:rPr>
              <a:t>ntroduction, literature review, outline of methodology to bind the work together</a:t>
            </a:r>
          </a:p>
          <a:p>
            <a:pPr lvl="1" algn="just">
              <a:spcBef>
                <a:spcPts val="600"/>
              </a:spcBef>
              <a:spcAft>
                <a:spcPts val="600"/>
              </a:spcAft>
            </a:pPr>
            <a:r>
              <a:rPr lang="en-GB" sz="1600" dirty="0" smtClean="0">
                <a:latin typeface="+mj-lt"/>
                <a:cs typeface="Arial Narrow"/>
              </a:rPr>
              <a:t>Max 15000 words, own references </a:t>
            </a:r>
          </a:p>
          <a:p>
            <a:pPr algn="just">
              <a:spcBef>
                <a:spcPts val="600"/>
              </a:spcBef>
              <a:spcAft>
                <a:spcPts val="600"/>
              </a:spcAft>
              <a:buFont typeface="+mj-lt"/>
              <a:buAutoNum type="arabicPeriod"/>
            </a:pPr>
            <a:r>
              <a:rPr lang="en-GB" sz="2000" b="1" dirty="0" smtClean="0">
                <a:latin typeface="+mj-lt"/>
                <a:cs typeface="Arial Narrow"/>
              </a:rPr>
              <a:t>Article manuscripts (min 3)</a:t>
            </a:r>
          </a:p>
          <a:p>
            <a:pPr lvl="1" algn="just">
              <a:spcBef>
                <a:spcPts val="600"/>
              </a:spcBef>
              <a:spcAft>
                <a:spcPts val="600"/>
              </a:spcAft>
            </a:pPr>
            <a:r>
              <a:rPr lang="en-GB" sz="1600" dirty="0" smtClean="0">
                <a:cs typeface="Arial Narrow"/>
              </a:rPr>
              <a:t>Can be co-authored, uniform page layout  and style with rest of thesis</a:t>
            </a:r>
          </a:p>
          <a:p>
            <a:pPr lvl="1" algn="just">
              <a:spcBef>
                <a:spcPts val="600"/>
              </a:spcBef>
              <a:spcAft>
                <a:spcPts val="600"/>
              </a:spcAft>
            </a:pPr>
            <a:r>
              <a:rPr lang="en-GB" sz="1600" dirty="0" smtClean="0">
                <a:cs typeface="Arial Narrow"/>
              </a:rPr>
              <a:t>Each with their own list of references </a:t>
            </a:r>
            <a:endParaRPr lang="en-GB" sz="2000" dirty="0" smtClean="0">
              <a:latin typeface="+mj-lt"/>
              <a:cs typeface="Arial Narrow"/>
            </a:endParaRPr>
          </a:p>
          <a:p>
            <a:pPr algn="just">
              <a:spcBef>
                <a:spcPts val="600"/>
              </a:spcBef>
              <a:spcAft>
                <a:spcPts val="600"/>
              </a:spcAft>
              <a:buFont typeface="+mj-lt"/>
              <a:buAutoNum type="arabicPeriod"/>
            </a:pPr>
            <a:r>
              <a:rPr lang="en-GB" sz="2000" b="1" dirty="0" smtClean="0">
                <a:latin typeface="+mj-lt"/>
                <a:cs typeface="Arial Narrow"/>
              </a:rPr>
              <a:t>End material</a:t>
            </a:r>
          </a:p>
          <a:p>
            <a:pPr lvl="1" algn="just">
              <a:spcBef>
                <a:spcPts val="600"/>
              </a:spcBef>
              <a:spcAft>
                <a:spcPts val="600"/>
              </a:spcAft>
            </a:pPr>
            <a:r>
              <a:rPr lang="en-GB" sz="1600" dirty="0" smtClean="0">
                <a:cs typeface="Arial Narrow"/>
              </a:rPr>
              <a:t>Discussion and conclusion material </a:t>
            </a:r>
            <a:r>
              <a:rPr lang="en-GB" sz="1600" dirty="0">
                <a:cs typeface="Arial Narrow"/>
              </a:rPr>
              <a:t>t</a:t>
            </a:r>
            <a:r>
              <a:rPr lang="en-GB" sz="1600" dirty="0" smtClean="0">
                <a:cs typeface="Arial Narrow"/>
              </a:rPr>
              <a:t>o </a:t>
            </a:r>
            <a:r>
              <a:rPr lang="en-GB" sz="1600" dirty="0">
                <a:cs typeface="Arial Narrow"/>
              </a:rPr>
              <a:t>bind the </a:t>
            </a:r>
            <a:r>
              <a:rPr lang="en-GB" sz="1600" dirty="0" smtClean="0">
                <a:cs typeface="Arial Narrow"/>
              </a:rPr>
              <a:t>work together</a:t>
            </a:r>
          </a:p>
          <a:p>
            <a:pPr lvl="1" algn="just">
              <a:spcBef>
                <a:spcPts val="600"/>
              </a:spcBef>
              <a:spcAft>
                <a:spcPts val="600"/>
              </a:spcAft>
            </a:pPr>
            <a:r>
              <a:rPr lang="en-GB" sz="1600" dirty="0" smtClean="0">
                <a:latin typeface="+mj-lt"/>
                <a:cs typeface="Arial Narrow"/>
              </a:rPr>
              <a:t>Max 10000 words, own references</a:t>
            </a:r>
            <a:endParaRPr lang="en-GB" sz="2000" dirty="0" smtClean="0">
              <a:latin typeface="+mj-lt"/>
              <a:cs typeface="Arial Narrow"/>
            </a:endParaRPr>
          </a:p>
          <a:p>
            <a:pPr algn="just">
              <a:spcBef>
                <a:spcPts val="600"/>
              </a:spcBef>
              <a:spcAft>
                <a:spcPts val="600"/>
              </a:spcAft>
              <a:buFont typeface="+mj-lt"/>
              <a:buAutoNum type="arabicPeriod"/>
            </a:pPr>
            <a:r>
              <a:rPr lang="en-GB" sz="2000" b="1" dirty="0" smtClean="0">
                <a:latin typeface="+mj-lt"/>
                <a:cs typeface="Arial Narrow"/>
              </a:rPr>
              <a:t>Appendices / supplementary material</a:t>
            </a:r>
          </a:p>
        </p:txBody>
      </p:sp>
    </p:spTree>
    <p:extLst>
      <p:ext uri="{BB962C8B-B14F-4D97-AF65-F5344CB8AC3E}">
        <p14:creationId xmlns:p14="http://schemas.microsoft.com/office/powerpoint/2010/main" val="3482367496"/>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Content Placeholder 1"/>
          <p:cNvSpPr>
            <a:spLocks noGrp="1"/>
          </p:cNvSpPr>
          <p:nvPr>
            <p:ph sz="half" idx="1"/>
          </p:nvPr>
        </p:nvSpPr>
        <p:spPr>
          <a:xfrm>
            <a:off x="251520" y="1600200"/>
            <a:ext cx="8640960" cy="5069160"/>
          </a:xfrm>
        </p:spPr>
        <p:txBody>
          <a:bodyPr/>
          <a:lstStyle/>
          <a:p>
            <a:pPr marL="0" eaLnBrk="1" hangingPunct="1">
              <a:spcBef>
                <a:spcPts val="600"/>
              </a:spcBef>
              <a:spcAft>
                <a:spcPts val="600"/>
              </a:spcAft>
              <a:buNone/>
            </a:pPr>
            <a:r>
              <a:rPr lang="en-GB" sz="2400" b="1" dirty="0" smtClean="0"/>
              <a:t>Qualifying outputs</a:t>
            </a:r>
          </a:p>
          <a:p>
            <a:pPr algn="just">
              <a:spcBef>
                <a:spcPts val="600"/>
              </a:spcBef>
              <a:spcAft>
                <a:spcPts val="600"/>
              </a:spcAft>
              <a:buFont typeface="+mj-lt"/>
              <a:buAutoNum type="arabicPeriod"/>
            </a:pPr>
            <a:r>
              <a:rPr lang="en-GB" sz="2000" dirty="0" smtClean="0">
                <a:latin typeface="+mj-lt"/>
                <a:cs typeface="Arial Narrow"/>
              </a:rPr>
              <a:t>Journal article manuscripts based on research conducted during PGR studies in Leeds; </a:t>
            </a:r>
          </a:p>
          <a:p>
            <a:pPr algn="just">
              <a:spcBef>
                <a:spcPts val="600"/>
              </a:spcBef>
              <a:spcAft>
                <a:spcPts val="600"/>
              </a:spcAft>
              <a:buFont typeface="+mj-lt"/>
              <a:buAutoNum type="arabicPeriod"/>
            </a:pPr>
            <a:r>
              <a:rPr lang="en-GB" sz="2000" dirty="0" smtClean="0">
                <a:latin typeface="+mj-lt"/>
                <a:cs typeface="Arial Narrow"/>
              </a:rPr>
              <a:t>The journal article manuscripts have to form a single piece of work / originate from one piece of research;</a:t>
            </a:r>
          </a:p>
          <a:p>
            <a:pPr algn="just">
              <a:spcBef>
                <a:spcPts val="600"/>
              </a:spcBef>
              <a:spcAft>
                <a:spcPts val="600"/>
              </a:spcAft>
              <a:buFont typeface="+mj-lt"/>
              <a:buAutoNum type="arabicPeriod"/>
            </a:pPr>
            <a:r>
              <a:rPr lang="en-GB" sz="2000" dirty="0" smtClean="0">
                <a:latin typeface="+mj-lt"/>
                <a:cs typeface="Arial Narrow"/>
              </a:rPr>
              <a:t>Report results of original theoretical or empirical research, modelling etc. Short comments and opinion etc. outputs not eligible;</a:t>
            </a:r>
          </a:p>
          <a:p>
            <a:pPr algn="just">
              <a:spcBef>
                <a:spcPts val="600"/>
              </a:spcBef>
              <a:spcAft>
                <a:spcPts val="600"/>
              </a:spcAft>
              <a:buFont typeface="+mj-lt"/>
              <a:buAutoNum type="arabicPeriod"/>
            </a:pPr>
            <a:r>
              <a:rPr lang="en-GB" sz="2000" dirty="0" smtClean="0">
                <a:latin typeface="+mj-lt"/>
                <a:cs typeface="Arial Narrow"/>
              </a:rPr>
              <a:t>Co-authorship with supervisors or/and other students is ok but students need to be identified as lead authors;</a:t>
            </a:r>
          </a:p>
          <a:p>
            <a:pPr algn="just">
              <a:spcBef>
                <a:spcPts val="600"/>
              </a:spcBef>
              <a:spcAft>
                <a:spcPts val="600"/>
              </a:spcAft>
              <a:buFont typeface="+mj-lt"/>
              <a:buAutoNum type="arabicPeriod"/>
            </a:pPr>
            <a:r>
              <a:rPr lang="en-GB" sz="2000" dirty="0" smtClean="0">
                <a:latin typeface="+mj-lt"/>
                <a:cs typeface="Arial Narrow"/>
              </a:rPr>
              <a:t>One manuscript has to have received final acceptance for publication, another needs to have received favourable comments and further ones need to be formatted as journal articles ready for submission.</a:t>
            </a:r>
          </a:p>
        </p:txBody>
      </p:sp>
    </p:spTree>
    <p:extLst>
      <p:ext uri="{BB962C8B-B14F-4D97-AF65-F5344CB8AC3E}">
        <p14:creationId xmlns:p14="http://schemas.microsoft.com/office/powerpoint/2010/main" val="2569618065"/>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Content Placeholder 1"/>
          <p:cNvSpPr>
            <a:spLocks noGrp="1"/>
          </p:cNvSpPr>
          <p:nvPr>
            <p:ph sz="half" idx="1"/>
          </p:nvPr>
        </p:nvSpPr>
        <p:spPr>
          <a:xfrm>
            <a:off x="251520" y="1600200"/>
            <a:ext cx="8640960" cy="5069160"/>
          </a:xfrm>
        </p:spPr>
        <p:txBody>
          <a:bodyPr/>
          <a:lstStyle/>
          <a:p>
            <a:pPr marL="0" eaLnBrk="1" hangingPunct="1">
              <a:spcBef>
                <a:spcPts val="600"/>
              </a:spcBef>
              <a:spcAft>
                <a:spcPts val="600"/>
              </a:spcAft>
              <a:buNone/>
            </a:pPr>
            <a:r>
              <a:rPr lang="en-GB" sz="2400" b="1" dirty="0" smtClean="0"/>
              <a:t>OPTING IN</a:t>
            </a:r>
          </a:p>
          <a:p>
            <a:pPr algn="just">
              <a:spcBef>
                <a:spcPts val="600"/>
              </a:spcBef>
              <a:spcAft>
                <a:spcPts val="600"/>
              </a:spcAft>
              <a:buFont typeface="+mj-lt"/>
              <a:buAutoNum type="arabicPeriod"/>
            </a:pPr>
            <a:r>
              <a:rPr lang="en-GB" sz="2000" dirty="0" smtClean="0">
                <a:latin typeface="+mj-lt"/>
                <a:cs typeface="Arial Narrow"/>
              </a:rPr>
              <a:t>Best to consider opting in early on, to be able to work fully towards the alternative format thesis from the start;</a:t>
            </a:r>
          </a:p>
          <a:p>
            <a:pPr algn="just">
              <a:spcBef>
                <a:spcPts val="600"/>
              </a:spcBef>
              <a:spcAft>
                <a:spcPts val="600"/>
              </a:spcAft>
              <a:buFont typeface="+mj-lt"/>
              <a:buAutoNum type="arabicPeriod"/>
            </a:pPr>
            <a:r>
              <a:rPr lang="en-GB" sz="2000" dirty="0" smtClean="0">
                <a:latin typeface="+mj-lt"/>
                <a:cs typeface="Arial Narrow"/>
              </a:rPr>
              <a:t>Has to be agreed on in the supervisory team.</a:t>
            </a:r>
          </a:p>
          <a:p>
            <a:pPr algn="just">
              <a:spcBef>
                <a:spcPts val="600"/>
              </a:spcBef>
              <a:spcAft>
                <a:spcPts val="600"/>
              </a:spcAft>
              <a:buFont typeface="+mj-lt"/>
              <a:buAutoNum type="arabicPeriod"/>
            </a:pPr>
            <a:r>
              <a:rPr lang="en-GB" sz="2000" dirty="0" smtClean="0">
                <a:latin typeface="+mj-lt"/>
                <a:cs typeface="Arial Narrow"/>
              </a:rPr>
              <a:t>Formal opting in made on the examination entry form:</a:t>
            </a:r>
          </a:p>
          <a:p>
            <a:pPr lvl="1" algn="just">
              <a:spcBef>
                <a:spcPts val="600"/>
              </a:spcBef>
              <a:spcAft>
                <a:spcPts val="600"/>
              </a:spcAft>
            </a:pPr>
            <a:r>
              <a:rPr lang="en-GB" sz="2000" dirty="0" smtClean="0">
                <a:latin typeface="+mj-lt"/>
                <a:cs typeface="Arial Narrow"/>
              </a:rPr>
              <a:t>supervisor to accept the opt in</a:t>
            </a:r>
          </a:p>
          <a:p>
            <a:pPr lvl="1" algn="just">
              <a:spcBef>
                <a:spcPts val="600"/>
              </a:spcBef>
              <a:spcAft>
                <a:spcPts val="600"/>
              </a:spcAft>
            </a:pPr>
            <a:r>
              <a:rPr lang="en-GB" sz="2000" dirty="0" smtClean="0">
                <a:latin typeface="+mj-lt"/>
                <a:cs typeface="Arial Narrow"/>
              </a:rPr>
              <a:t>Supervisor to check compliance with faculty and university regulations regarding alternative thesis format such as number, nature and status of included manuscripts;</a:t>
            </a:r>
            <a:endParaRPr lang="en-GB" sz="2000" dirty="0">
              <a:latin typeface="+mj-lt"/>
              <a:cs typeface="Arial Narrow"/>
            </a:endParaRPr>
          </a:p>
          <a:p>
            <a:pPr lvl="1" algn="just">
              <a:spcBef>
                <a:spcPts val="600"/>
              </a:spcBef>
              <a:spcAft>
                <a:spcPts val="600"/>
              </a:spcAft>
            </a:pPr>
            <a:r>
              <a:rPr lang="en-GB" sz="2000" dirty="0" smtClean="0">
                <a:latin typeface="+mj-lt"/>
                <a:cs typeface="Arial Narrow"/>
              </a:rPr>
              <a:t>Supervisor to brief examiners at this stage about the chosen use of alternative thesis format and to make sure they are ok to examine this format thesis;</a:t>
            </a:r>
          </a:p>
        </p:txBody>
      </p:sp>
    </p:spTree>
    <p:extLst>
      <p:ext uri="{BB962C8B-B14F-4D97-AF65-F5344CB8AC3E}">
        <p14:creationId xmlns:p14="http://schemas.microsoft.com/office/powerpoint/2010/main" val="2529547118"/>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Content Placeholder 1"/>
          <p:cNvSpPr>
            <a:spLocks noGrp="1"/>
          </p:cNvSpPr>
          <p:nvPr>
            <p:ph sz="half" idx="1"/>
          </p:nvPr>
        </p:nvSpPr>
        <p:spPr>
          <a:xfrm>
            <a:off x="251520" y="1600200"/>
            <a:ext cx="8640960" cy="5069160"/>
          </a:xfrm>
        </p:spPr>
        <p:txBody>
          <a:bodyPr/>
          <a:lstStyle/>
          <a:p>
            <a:pPr marL="0" eaLnBrk="1" hangingPunct="1">
              <a:spcBef>
                <a:spcPts val="600"/>
              </a:spcBef>
              <a:spcAft>
                <a:spcPts val="600"/>
              </a:spcAft>
              <a:buNone/>
            </a:pPr>
            <a:r>
              <a:rPr lang="en-GB" sz="2400" b="1" dirty="0" smtClean="0"/>
              <a:t>Other points</a:t>
            </a:r>
          </a:p>
          <a:p>
            <a:pPr algn="just">
              <a:spcBef>
                <a:spcPts val="600"/>
              </a:spcBef>
              <a:spcAft>
                <a:spcPts val="600"/>
              </a:spcAft>
              <a:buFont typeface="+mj-lt"/>
              <a:buAutoNum type="arabicPeriod"/>
            </a:pPr>
            <a:r>
              <a:rPr lang="en-GB" sz="2000" dirty="0">
                <a:cs typeface="Arial Narrow"/>
              </a:rPr>
              <a:t>Note that most </a:t>
            </a:r>
            <a:r>
              <a:rPr lang="en-GB" sz="2000" dirty="0" smtClean="0">
                <a:cs typeface="Arial Narrow"/>
              </a:rPr>
              <a:t>rules and prescriptions </a:t>
            </a:r>
            <a:r>
              <a:rPr lang="en-GB" sz="2000" dirty="0">
                <a:cs typeface="Arial Narrow"/>
              </a:rPr>
              <a:t>regarding conventional theses continue to apply to alternative format theses</a:t>
            </a:r>
            <a:r>
              <a:rPr lang="en-GB" sz="2000" dirty="0" smtClean="0">
                <a:cs typeface="Arial Narrow"/>
              </a:rPr>
              <a:t>.</a:t>
            </a:r>
            <a:endParaRPr lang="en-GB" sz="2000" dirty="0" smtClean="0">
              <a:latin typeface="+mj-lt"/>
              <a:cs typeface="Arial Narrow"/>
            </a:endParaRPr>
          </a:p>
          <a:p>
            <a:pPr algn="just">
              <a:spcBef>
                <a:spcPts val="600"/>
              </a:spcBef>
              <a:spcAft>
                <a:spcPts val="600"/>
              </a:spcAft>
              <a:buFont typeface="+mj-lt"/>
              <a:buAutoNum type="arabicPeriod"/>
            </a:pPr>
            <a:r>
              <a:rPr lang="en-GB" sz="2000" dirty="0" smtClean="0">
                <a:latin typeface="+mj-lt"/>
                <a:cs typeface="Arial Narrow"/>
              </a:rPr>
              <a:t>If you first plan to opt in for alternative thesis format but later realise it will not work for you, it should be easy to return to traditional format before submission of examination entry form.</a:t>
            </a:r>
          </a:p>
          <a:p>
            <a:pPr algn="just">
              <a:spcBef>
                <a:spcPts val="600"/>
              </a:spcBef>
              <a:spcAft>
                <a:spcPts val="600"/>
              </a:spcAft>
              <a:buFont typeface="+mj-lt"/>
              <a:buAutoNum type="arabicPeriod"/>
            </a:pPr>
            <a:r>
              <a:rPr lang="en-GB" sz="2000" dirty="0" smtClean="0">
                <a:latin typeface="+mj-lt"/>
                <a:cs typeface="Arial Narrow"/>
              </a:rPr>
              <a:t>Some repetition of content and references will be unavoidable, and examiners are asked to accept this.</a:t>
            </a:r>
          </a:p>
          <a:p>
            <a:pPr algn="just">
              <a:spcBef>
                <a:spcPts val="600"/>
              </a:spcBef>
              <a:spcAft>
                <a:spcPts val="600"/>
              </a:spcAft>
              <a:buFont typeface="+mj-lt"/>
              <a:buAutoNum type="arabicPeriod"/>
            </a:pPr>
            <a:r>
              <a:rPr lang="en-GB" sz="2000" dirty="0" smtClean="0">
                <a:latin typeface="+mj-lt"/>
                <a:cs typeface="Arial Narrow"/>
              </a:rPr>
              <a:t>The thesis will be examined on its merits just like traditional theses – status of included publications does not alter this. </a:t>
            </a:r>
          </a:p>
          <a:p>
            <a:pPr algn="just">
              <a:spcBef>
                <a:spcPts val="600"/>
              </a:spcBef>
              <a:spcAft>
                <a:spcPts val="600"/>
              </a:spcAft>
              <a:buFont typeface="+mj-lt"/>
              <a:buAutoNum type="arabicPeriod"/>
            </a:pPr>
            <a:r>
              <a:rPr lang="en-US" sz="2000" dirty="0"/>
              <a:t>The faculty protocol will be reviewed by the end of academic year 2015-16 in light of the accumulated evidence and experience to assess whether the regulations need further detailing or </a:t>
            </a:r>
            <a:r>
              <a:rPr lang="en-US" sz="2000" dirty="0" smtClean="0"/>
              <a:t>changes</a:t>
            </a:r>
            <a:r>
              <a:rPr lang="en-GB" sz="2000" dirty="0" smtClean="0">
                <a:latin typeface="+mj-lt"/>
                <a:cs typeface="Arial Narrow"/>
              </a:rPr>
              <a:t>.</a:t>
            </a:r>
          </a:p>
        </p:txBody>
      </p:sp>
    </p:spTree>
    <p:extLst>
      <p:ext uri="{BB962C8B-B14F-4D97-AF65-F5344CB8AC3E}">
        <p14:creationId xmlns:p14="http://schemas.microsoft.com/office/powerpoint/2010/main" val="2529547118"/>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Content Placeholder 1"/>
          <p:cNvSpPr>
            <a:spLocks noGrp="1"/>
          </p:cNvSpPr>
          <p:nvPr>
            <p:ph sz="half" idx="1"/>
          </p:nvPr>
        </p:nvSpPr>
        <p:spPr>
          <a:xfrm>
            <a:off x="395536" y="1844824"/>
            <a:ext cx="8136904" cy="4781128"/>
          </a:xfrm>
        </p:spPr>
        <p:txBody>
          <a:bodyPr/>
          <a:lstStyle/>
          <a:p>
            <a:pPr marL="0" eaLnBrk="1" hangingPunct="1">
              <a:spcBef>
                <a:spcPts val="600"/>
              </a:spcBef>
              <a:spcAft>
                <a:spcPts val="600"/>
              </a:spcAft>
              <a:buNone/>
            </a:pPr>
            <a:endParaRPr lang="en-GB" sz="2000" dirty="0" smtClean="0">
              <a:latin typeface="+mj-lt"/>
              <a:cs typeface="Arial Narrow"/>
            </a:endParaRPr>
          </a:p>
          <a:p>
            <a:pPr marL="0" algn="ctr" eaLnBrk="1" hangingPunct="1">
              <a:spcBef>
                <a:spcPts val="600"/>
              </a:spcBef>
              <a:spcAft>
                <a:spcPts val="600"/>
              </a:spcAft>
              <a:buNone/>
            </a:pPr>
            <a:r>
              <a:rPr lang="en-GB" sz="4000" b="1" dirty="0" smtClean="0">
                <a:latin typeface="+mj-lt"/>
                <a:cs typeface="Arial Narrow"/>
              </a:rPr>
              <a:t>Thank you for your attention!</a:t>
            </a:r>
          </a:p>
          <a:p>
            <a:pPr marL="0" algn="ctr" eaLnBrk="1" hangingPunct="1">
              <a:spcBef>
                <a:spcPts val="600"/>
              </a:spcBef>
              <a:spcAft>
                <a:spcPts val="600"/>
              </a:spcAft>
              <a:buNone/>
            </a:pPr>
            <a:endParaRPr lang="en-GB" sz="2000" dirty="0">
              <a:latin typeface="+mj-lt"/>
              <a:cs typeface="Arial Narrow"/>
            </a:endParaRPr>
          </a:p>
          <a:p>
            <a:pPr marL="0" algn="ctr" eaLnBrk="1" hangingPunct="1">
              <a:spcBef>
                <a:spcPts val="600"/>
              </a:spcBef>
              <a:spcAft>
                <a:spcPts val="600"/>
              </a:spcAft>
              <a:buNone/>
            </a:pPr>
            <a:r>
              <a:rPr lang="en-GB" sz="2400" dirty="0" smtClean="0">
                <a:latin typeface="+mj-lt"/>
                <a:cs typeface="Arial Narrow"/>
              </a:rPr>
              <a:t>If you have questions please </a:t>
            </a:r>
          </a:p>
          <a:p>
            <a:pPr marL="0" algn="ctr" eaLnBrk="1" hangingPunct="1">
              <a:spcBef>
                <a:spcPts val="600"/>
              </a:spcBef>
              <a:spcAft>
                <a:spcPts val="600"/>
              </a:spcAft>
              <a:buNone/>
            </a:pPr>
            <a:r>
              <a:rPr lang="en-GB" sz="2400" dirty="0" smtClean="0">
                <a:latin typeface="+mj-lt"/>
                <a:cs typeface="Arial Narrow"/>
              </a:rPr>
              <a:t>do not hesitate to contact me at</a:t>
            </a:r>
          </a:p>
          <a:p>
            <a:pPr marL="0" algn="ctr" eaLnBrk="1" hangingPunct="1">
              <a:spcBef>
                <a:spcPts val="600"/>
              </a:spcBef>
              <a:spcAft>
                <a:spcPts val="600"/>
              </a:spcAft>
              <a:buNone/>
            </a:pPr>
            <a:r>
              <a:rPr lang="en-GB" sz="2400" dirty="0" smtClean="0">
                <a:latin typeface="+mj-lt"/>
                <a:cs typeface="Arial Narrow"/>
              </a:rPr>
              <a:t> </a:t>
            </a:r>
            <a:r>
              <a:rPr lang="en-GB" sz="2400" dirty="0" err="1" smtClean="0">
                <a:latin typeface="+mj-lt"/>
                <a:cs typeface="Arial Narrow"/>
              </a:rPr>
              <a:t>j.paavola@leeds.ac.uk</a:t>
            </a:r>
            <a:endParaRPr lang="en-GB" sz="2400" dirty="0" smtClean="0">
              <a:latin typeface="+mj-lt"/>
              <a:cs typeface="Arial Narrow"/>
            </a:endParaRPr>
          </a:p>
        </p:txBody>
      </p:sp>
    </p:spTree>
    <p:extLst>
      <p:ext uri="{BB962C8B-B14F-4D97-AF65-F5344CB8AC3E}">
        <p14:creationId xmlns:p14="http://schemas.microsoft.com/office/powerpoint/2010/main" val="460992859"/>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1923</TotalTime>
  <Words>547</Words>
  <Application>Microsoft Macintosh PowerPoint</Application>
  <PresentationFormat>On-screen Show (4:3)</PresentationFormat>
  <Paragraphs>48</Paragraphs>
  <Slides>7</Slides>
  <Notes>0</Notes>
  <HiddenSlides>0</HiddenSlides>
  <MMClips>0</MMClips>
  <ScaleCrop>false</ScaleCrop>
  <HeadingPairs>
    <vt:vector size="4" baseType="variant">
      <vt:variant>
        <vt:lpstr>Theme</vt:lpstr>
      </vt:variant>
      <vt:variant>
        <vt:i4>2</vt:i4>
      </vt:variant>
      <vt:variant>
        <vt:lpstr>Slide Titles</vt:lpstr>
      </vt:variant>
      <vt:variant>
        <vt:i4>7</vt:i4>
      </vt:variant>
    </vt:vector>
  </HeadingPairs>
  <TitlesOfParts>
    <vt:vector size="9" baseType="lpstr">
      <vt:lpstr>Office Theme</vt:lpstr>
      <vt:lpstr>Custom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University of Leeds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GEOSBO</dc:creator>
  <cp:lastModifiedBy>Jouni Paavola</cp:lastModifiedBy>
  <cp:revision>94</cp:revision>
  <cp:lastPrinted>2011-03-08T13:33:05Z</cp:lastPrinted>
  <dcterms:created xsi:type="dcterms:W3CDTF">2011-02-03T10:56:16Z</dcterms:created>
  <dcterms:modified xsi:type="dcterms:W3CDTF">2015-05-08T09:03:05Z</dcterms:modified>
</cp:coreProperties>
</file>