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6797675" cy="9926638"/>
  <p:defaultTextStyle>
    <a:defPPr>
      <a:defRPr lang="en-US"/>
    </a:defPPr>
    <a:lvl1pPr algn="l" defTabSz="95726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477838" indent="-136525" algn="l" defTabSz="95726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957263" indent="-273050" algn="l" defTabSz="95726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1435100" indent="-409575" algn="l" defTabSz="95726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1914525" indent="-546100" algn="l" defTabSz="95726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0" clrIdx="0"/>
  <p:cmAuthor id="1" name="earlst" initials="e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99"/>
    <a:srgbClr val="FAE87A"/>
    <a:srgbClr val="800000"/>
    <a:srgbClr val="33CC33"/>
    <a:srgbClr val="993300"/>
    <a:srgbClr val="BAE4D1"/>
    <a:srgbClr val="20543C"/>
    <a:srgbClr val="4EBE8B"/>
    <a:srgbClr val="3DCF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5" d="100"/>
          <a:sy n="95" d="100"/>
        </p:scale>
        <p:origin x="-2550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 defTabSz="100049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 defTabSz="1000490">
              <a:defRPr sz="1300"/>
            </a:lvl1pPr>
          </a:lstStyle>
          <a:p>
            <a:pPr>
              <a:defRPr/>
            </a:pPr>
            <a:fld id="{A990366C-D861-47C3-A08F-453C3A8F3EB7}" type="datetimeFigureOut">
              <a:rPr lang="en-US"/>
              <a:pPr>
                <a:defRPr/>
              </a:pPr>
              <a:t>9/30/2015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 defTabSz="100049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 defTabSz="1000490">
              <a:defRPr sz="1300"/>
            </a:lvl1pPr>
          </a:lstStyle>
          <a:p>
            <a:pPr>
              <a:defRPr/>
            </a:pPr>
            <a:fld id="{35FD0D81-1425-45C6-AA78-B4F2CA5165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350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 defTabSz="100049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 defTabSz="1000490">
              <a:defRPr sz="1300"/>
            </a:lvl1pPr>
          </a:lstStyle>
          <a:p>
            <a:pPr>
              <a:defRPr/>
            </a:pPr>
            <a:fld id="{31EBB847-5C20-42F7-87BB-9B7A7D910028}" type="datetimeFigureOut">
              <a:rPr lang="en-US"/>
              <a:pPr>
                <a:defRPr/>
              </a:pPr>
              <a:t>9/30/2015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 defTabSz="100049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 defTabSz="1000490">
              <a:defRPr sz="1300"/>
            </a:lvl1pPr>
          </a:lstStyle>
          <a:p>
            <a:pPr>
              <a:defRPr/>
            </a:pPr>
            <a:fld id="{B1730776-1A12-4B08-AF03-93E5C07DE4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483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682625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1313" algn="l" defTabSz="682625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2625" algn="l" defTabSz="682625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5525" algn="l" defTabSz="682625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66838" algn="l" defTabSz="682625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730776-1A12-4B08-AF03-93E5C07DE4D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19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00408"/>
            <a:fld id="{AE463510-D4D6-489E-AADD-8E3F8EF9A22F}" type="slidenum">
              <a:rPr lang="en-GB" smtClean="0"/>
              <a:pPr defTabSz="1000408"/>
              <a:t>2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85455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1"/>
            <a:ext cx="5829300" cy="21233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98171-CF68-442F-A34E-8990A0391103}" type="datetimeFigureOut">
              <a:rPr lang="en-US"/>
              <a:pPr>
                <a:defRPr/>
              </a:pPr>
              <a:t>9/30/2015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D1400-E311-4B69-A66F-64F7D9E26D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E46FD-528F-49D9-9EE6-2C32BEA0A158}" type="datetimeFigureOut">
              <a:rPr lang="en-US"/>
              <a:pPr>
                <a:defRPr/>
              </a:pPr>
              <a:t>9/30/2015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706CE-8D1B-4007-BAA3-46782DA066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20891" y="740658"/>
            <a:ext cx="1620440" cy="157762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9570" y="740658"/>
            <a:ext cx="4747022" cy="157762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3C75E-078D-4301-93EB-E2335B0140B6}" type="datetimeFigureOut">
              <a:rPr lang="en-US"/>
              <a:pPr>
                <a:defRPr/>
              </a:pPr>
              <a:t>9/30/2015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C7638-520C-4169-8DDF-5BC5AADCE1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FA4A8-4510-4B43-9F4A-935DED2EE931}" type="datetimeFigureOut">
              <a:rPr lang="en-US"/>
              <a:pPr>
                <a:defRPr/>
              </a:pPr>
              <a:t>9/30/2015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3DAAF-DB57-41E2-BA52-B826DBE177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72B5A-1D2B-4A04-925B-CDE6892A1355}" type="datetimeFigureOut">
              <a:rPr lang="en-US"/>
              <a:pPr>
                <a:defRPr/>
              </a:pPr>
              <a:t>9/30/2015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0170E-8533-4E93-9CED-60F3AE4BD2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9569" y="4315530"/>
            <a:ext cx="3183731" cy="1220135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0" y="4315530"/>
            <a:ext cx="3183731" cy="1220135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2E15F-3C45-4C39-AC86-792679BB993E}" type="datetimeFigureOut">
              <a:rPr lang="en-US"/>
              <a:pPr>
                <a:defRPr/>
              </a:pPr>
              <a:t>9/30/2015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208CA-41FE-4118-9039-5B9F6AA57F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06BA8-C11B-4526-85B5-DCF3094E2A65}" type="datetimeFigureOut">
              <a:rPr lang="en-US"/>
              <a:pPr>
                <a:defRPr/>
              </a:pPr>
              <a:t>9/30/2015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88CD9-C99F-4522-82AD-D96119320D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FFF4E-E260-47C2-B9B1-836D5EDA0A8E}" type="datetimeFigureOut">
              <a:rPr lang="en-US"/>
              <a:pPr>
                <a:defRPr/>
              </a:pPr>
              <a:t>9/30/2015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BD5A5-8C1E-40FF-85F6-C1ECAA12D8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D54A-D1AB-4D43-AA90-DACC4E3D12BA}" type="datetimeFigureOut">
              <a:rPr lang="en-US"/>
              <a:pPr>
                <a:defRPr/>
              </a:pPr>
              <a:t>9/30/2015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CE7CC-68B6-4BA5-AAB1-47882BA207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3026B-1B95-4660-BC2E-B0777015394F}" type="datetimeFigureOut">
              <a:rPr lang="en-US"/>
              <a:pPr>
                <a:defRPr/>
              </a:pPr>
              <a:t>9/30/2015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B3F19-D27E-48FF-8E83-F1191845EF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9C4BF-0552-41C5-96B9-48B5D121CB5C}" type="datetimeFigureOut">
              <a:rPr lang="en-US"/>
              <a:pPr>
                <a:defRPr/>
              </a:pPr>
              <a:t>9/30/2015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974B9-93B8-46E2-8A28-DD0311076A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0513"/>
            <a:ext cx="1600200" cy="527050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defTabSz="957816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8506E5-3DF9-4F88-8F0C-F0CE7AD1478F}" type="datetimeFigureOut">
              <a:rPr lang="en-US"/>
              <a:pPr>
                <a:defRPr/>
              </a:pPr>
              <a:t>9/30/2015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0513"/>
            <a:ext cx="2171700" cy="527050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defTabSz="957816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0513"/>
            <a:ext cx="1600200" cy="527050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 defTabSz="957816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2B96EC-EA03-41D7-956D-E3C3816B7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263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2pPr>
      <a:lvl3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3pPr>
      <a:lvl4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4pPr>
      <a:lvl5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5pPr>
      <a:lvl6pPr marL="342077" algn="ctr" defTabSz="957341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6pPr>
      <a:lvl7pPr marL="684154" algn="ctr" defTabSz="957341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7pPr>
      <a:lvl8pPr marL="1026231" algn="ctr" defTabSz="957341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8pPr>
      <a:lvl9pPr marL="1368308" algn="ctr" defTabSz="957341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9pPr>
    </p:titleStyle>
    <p:bodyStyle>
      <a:lvl1pPr marL="357188" indent="-357188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352600"/>
            <a:ext cx="3356992" cy="36471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5875"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GB" sz="1100" b="1" i="1" dirty="0" smtClean="0">
                <a:latin typeface="+mn-lt"/>
              </a:rPr>
              <a:t>Climate Compatible </a:t>
            </a:r>
            <a:r>
              <a:rPr lang="en-GB" sz="1100" b="1" i="1" dirty="0">
                <a:latin typeface="+mn-lt"/>
              </a:rPr>
              <a:t>Development (CCD) aims to help people improve their lives in the face of climate threats without exacerbating these threats for current and future generations</a:t>
            </a:r>
            <a:r>
              <a:rPr lang="en-GB" sz="1100" i="1" dirty="0">
                <a:latin typeface="+mn-lt"/>
              </a:rPr>
              <a:t>. </a:t>
            </a:r>
            <a:r>
              <a:rPr lang="en-GB" sz="1100" i="1" dirty="0" smtClean="0">
                <a:latin typeface="+mn-lt"/>
              </a:rPr>
              <a:t>Related concepts (e.g. Climate Smart Agriculture, Climate-resilient Pathways) also seek </a:t>
            </a:r>
            <a:r>
              <a:rPr lang="en-GB" sz="1100" b="1" i="1" dirty="0" smtClean="0">
                <a:latin typeface="+mn-lt"/>
              </a:rPr>
              <a:t>‘</a:t>
            </a:r>
            <a:r>
              <a:rPr lang="en-GB" sz="1100" b="1" i="1" dirty="0" smtClean="0">
                <a:latin typeface="+mn-lt"/>
              </a:rPr>
              <a:t>triple wins</a:t>
            </a:r>
            <a:r>
              <a:rPr lang="en-GB" sz="1100" b="1" i="1" dirty="0" smtClean="0">
                <a:latin typeface="+mn-lt"/>
              </a:rPr>
              <a:t>’ </a:t>
            </a:r>
            <a:r>
              <a:rPr lang="en-GB" sz="1100" i="1" dirty="0" smtClean="0">
                <a:latin typeface="+mn-lt"/>
              </a:rPr>
              <a:t>across development, mitigation and adaptation: an increasingly popular approach in research and </a:t>
            </a:r>
            <a:r>
              <a:rPr lang="en-GB" sz="1100" i="1" dirty="0" smtClean="0">
                <a:latin typeface="+mj-lt"/>
              </a:rPr>
              <a:t>practice.</a:t>
            </a:r>
          </a:p>
          <a:p>
            <a:pPr algn="just"/>
            <a:endParaRPr lang="en-GB" sz="1100" i="1" dirty="0" smtClean="0">
              <a:latin typeface="+mj-lt"/>
            </a:endParaRPr>
          </a:p>
          <a:p>
            <a:pPr algn="just"/>
            <a:r>
              <a:rPr lang="en-GB" sz="1100" i="1" dirty="0" smtClean="0">
                <a:latin typeface="+mj-lt"/>
              </a:rPr>
              <a:t>Drawing on </a:t>
            </a:r>
            <a:r>
              <a:rPr lang="en-GB" sz="1100" b="1" i="1" dirty="0" smtClean="0">
                <a:latin typeface="+mj-lt"/>
              </a:rPr>
              <a:t>interdisciplinary </a:t>
            </a:r>
            <a:r>
              <a:rPr lang="en-GB" sz="1100" b="1" i="1" dirty="0" smtClean="0">
                <a:latin typeface="+mj-lt"/>
              </a:rPr>
              <a:t>approaches</a:t>
            </a:r>
            <a:r>
              <a:rPr lang="en-GB" sz="1100" i="1" dirty="0" smtClean="0">
                <a:latin typeface="+mj-lt"/>
              </a:rPr>
              <a:t>, SEE research </a:t>
            </a:r>
            <a:r>
              <a:rPr lang="en-GB" sz="1100" b="1" i="1" dirty="0" smtClean="0">
                <a:latin typeface="+mj-lt"/>
              </a:rPr>
              <a:t>critically examines </a:t>
            </a:r>
            <a:r>
              <a:rPr lang="en-GB" sz="1100" i="1" dirty="0" smtClean="0">
                <a:latin typeface="+mj-lt"/>
              </a:rPr>
              <a:t>Climate Compatible </a:t>
            </a:r>
            <a:r>
              <a:rPr lang="en-GB" sz="1100" i="1" dirty="0" smtClean="0">
                <a:latin typeface="+mj-lt"/>
              </a:rPr>
              <a:t>Development: identifying progress, opportunities, challenges</a:t>
            </a:r>
            <a:r>
              <a:rPr lang="en-GB" sz="1100" i="1" dirty="0">
                <a:latin typeface="+mj-lt"/>
              </a:rPr>
              <a:t> </a:t>
            </a:r>
            <a:r>
              <a:rPr lang="en-GB" sz="1100" i="1" dirty="0" smtClean="0">
                <a:latin typeface="+mj-lt"/>
              </a:rPr>
              <a:t>and trade-offs across socio-ecological systems.</a:t>
            </a:r>
          </a:p>
          <a:p>
            <a:pPr algn="just"/>
            <a:endParaRPr lang="en-GB" sz="1100" i="1" dirty="0" smtClean="0">
              <a:latin typeface="+mn-lt"/>
            </a:endParaRPr>
          </a:p>
          <a:p>
            <a:pPr algn="just"/>
            <a:r>
              <a:rPr lang="en-GB" sz="1100" b="1" i="1" dirty="0" smtClean="0">
                <a:latin typeface="+mn-lt"/>
              </a:rPr>
              <a:t>National</a:t>
            </a:r>
            <a:r>
              <a:rPr lang="en-GB" sz="1100" b="1" i="1" dirty="0">
                <a:latin typeface="+mn-lt"/>
              </a:rPr>
              <a:t>, global and regional partnerships </a:t>
            </a:r>
            <a:r>
              <a:rPr lang="en-GB" sz="1100" i="1" dirty="0">
                <a:latin typeface="+mn-lt"/>
              </a:rPr>
              <a:t>with a range of </a:t>
            </a:r>
            <a:r>
              <a:rPr lang="en-GB" sz="1100" i="1" dirty="0" smtClean="0">
                <a:latin typeface="+mn-lt"/>
              </a:rPr>
              <a:t>stakeholders (including universities</a:t>
            </a:r>
            <a:r>
              <a:rPr lang="en-GB" sz="1100" i="1" dirty="0">
                <a:latin typeface="+mn-lt"/>
              </a:rPr>
              <a:t>, private sector companies, government ministries, UN secretariats and agencies, NGOs and civil society </a:t>
            </a:r>
            <a:r>
              <a:rPr lang="en-GB" sz="1100" i="1" dirty="0" smtClean="0">
                <a:latin typeface="+mn-lt"/>
              </a:rPr>
              <a:t>groups) have enabled research to have a </a:t>
            </a:r>
            <a:r>
              <a:rPr lang="en-GB" sz="1100" b="1" i="1" dirty="0" smtClean="0">
                <a:latin typeface="+mn-lt"/>
              </a:rPr>
              <a:t>direct impact on decision-making and practice.</a:t>
            </a:r>
            <a:endParaRPr lang="en-GB" sz="1100" i="1" dirty="0" smtClean="0">
              <a:latin typeface="+mn-lt"/>
            </a:endParaRPr>
          </a:p>
          <a:p>
            <a:endParaRPr lang="en-GB" sz="1100" dirty="0" smtClean="0">
              <a:latin typeface="+mn-lt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3501008" y="3440832"/>
            <a:ext cx="3356992" cy="53399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58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1100" dirty="0">
                <a:latin typeface="+mj-lt"/>
              </a:rPr>
              <a:t>Dixon JL; </a:t>
            </a:r>
            <a:r>
              <a:rPr lang="en-GB" sz="1100" b="1" dirty="0">
                <a:latin typeface="+mj-lt"/>
              </a:rPr>
              <a:t>Stringer LC</a:t>
            </a:r>
            <a:r>
              <a:rPr lang="en-GB" sz="1100" dirty="0">
                <a:latin typeface="+mj-lt"/>
              </a:rPr>
              <a:t> (2015) Towards a Theoretical Grounding of Climate Resilience Assessments for Smallholder Farming Systems in Sub-Saharan Africa, </a:t>
            </a:r>
            <a:r>
              <a:rPr lang="en-GB" sz="1100" i="1" dirty="0" smtClean="0">
                <a:latin typeface="+mj-lt"/>
              </a:rPr>
              <a:t>Resources</a:t>
            </a:r>
          </a:p>
          <a:p>
            <a:endParaRPr lang="en-GB" sz="1100" i="1" dirty="0">
              <a:latin typeface="+mj-lt"/>
            </a:endParaRPr>
          </a:p>
          <a:p>
            <a:r>
              <a:rPr lang="en-GB" sz="1100" b="1" dirty="0">
                <a:latin typeface="+mj-lt"/>
              </a:rPr>
              <a:t>Howard RJ</a:t>
            </a:r>
            <a:r>
              <a:rPr lang="en-GB" sz="1100" dirty="0">
                <a:latin typeface="+mj-lt"/>
              </a:rPr>
              <a:t>; </a:t>
            </a:r>
            <a:r>
              <a:rPr lang="en-GB" sz="1100" b="1" dirty="0" err="1">
                <a:latin typeface="+mj-lt"/>
              </a:rPr>
              <a:t>Tallontire</a:t>
            </a:r>
            <a:r>
              <a:rPr lang="en-GB" sz="1100" b="1" dirty="0">
                <a:latin typeface="+mj-lt"/>
              </a:rPr>
              <a:t> AM</a:t>
            </a:r>
            <a:r>
              <a:rPr lang="en-GB" sz="1100" dirty="0">
                <a:latin typeface="+mj-lt"/>
              </a:rPr>
              <a:t>; </a:t>
            </a:r>
            <a:r>
              <a:rPr lang="en-GB" sz="1100" b="1" dirty="0">
                <a:latin typeface="+mj-lt"/>
              </a:rPr>
              <a:t>Stringer L</a:t>
            </a:r>
            <a:r>
              <a:rPr lang="en-GB" sz="1100" dirty="0">
                <a:latin typeface="+mj-lt"/>
              </a:rPr>
              <a:t>; Merchant R </a:t>
            </a:r>
            <a:r>
              <a:rPr lang="en-GB" sz="1100" dirty="0" smtClean="0">
                <a:latin typeface="+mj-lt"/>
              </a:rPr>
              <a:t>(2015) </a:t>
            </a:r>
            <a:r>
              <a:rPr lang="en-GB" sz="1100" dirty="0" err="1">
                <a:latin typeface="+mj-lt"/>
              </a:rPr>
              <a:t>Unraveling</a:t>
            </a:r>
            <a:r>
              <a:rPr lang="en-GB" sz="1100" dirty="0">
                <a:latin typeface="+mj-lt"/>
              </a:rPr>
              <a:t> the Notion of “Fair Carbon”: Key Challenges for Standards Development, </a:t>
            </a:r>
            <a:r>
              <a:rPr lang="en-GB" sz="1100" i="1" dirty="0">
                <a:latin typeface="+mj-lt"/>
              </a:rPr>
              <a:t>World Development</a:t>
            </a:r>
          </a:p>
          <a:p>
            <a:endParaRPr lang="en-GB" sz="1100" dirty="0">
              <a:latin typeface="+mj-lt"/>
            </a:endParaRPr>
          </a:p>
          <a:p>
            <a:r>
              <a:rPr lang="en-GB" sz="1100" dirty="0" err="1" smtClean="0">
                <a:latin typeface="+mj-lt"/>
              </a:rPr>
              <a:t>Leventon</a:t>
            </a:r>
            <a:r>
              <a:rPr lang="en-GB" sz="1100" dirty="0" smtClean="0">
                <a:latin typeface="+mj-lt"/>
              </a:rPr>
              <a:t> </a:t>
            </a:r>
            <a:r>
              <a:rPr lang="en-GB" sz="1100" dirty="0">
                <a:latin typeface="+mj-lt"/>
              </a:rPr>
              <a:t>J; </a:t>
            </a:r>
            <a:r>
              <a:rPr lang="en-GB" sz="1100" b="1" dirty="0">
                <a:latin typeface="+mj-lt"/>
              </a:rPr>
              <a:t>Dyer JC</a:t>
            </a:r>
            <a:r>
              <a:rPr lang="en-GB" sz="1100" dirty="0">
                <a:latin typeface="+mj-lt"/>
              </a:rPr>
              <a:t>; </a:t>
            </a:r>
            <a:r>
              <a:rPr lang="en-GB" sz="1100" b="1" dirty="0">
                <a:latin typeface="+mj-lt"/>
              </a:rPr>
              <a:t>Van Alstine JD</a:t>
            </a:r>
            <a:r>
              <a:rPr lang="en-GB" sz="1100" dirty="0">
                <a:latin typeface="+mj-lt"/>
              </a:rPr>
              <a:t> (2015) The private sector in climate governance: Opportunities for climate compatible development through multilevel industry-government engagement, </a:t>
            </a:r>
            <a:r>
              <a:rPr lang="en-GB" sz="1100" i="1" dirty="0">
                <a:latin typeface="+mj-lt"/>
              </a:rPr>
              <a:t>Journal of Cleaner </a:t>
            </a:r>
            <a:r>
              <a:rPr lang="en-GB" sz="1100" i="1" dirty="0" smtClean="0">
                <a:latin typeface="+mj-lt"/>
              </a:rPr>
              <a:t>Production</a:t>
            </a:r>
          </a:p>
          <a:p>
            <a:endParaRPr lang="en-GB" sz="1100" i="1" dirty="0">
              <a:latin typeface="+mj-lt"/>
            </a:endParaRPr>
          </a:p>
          <a:p>
            <a:r>
              <a:rPr lang="en-GB" sz="1100" dirty="0">
                <a:latin typeface="+mj-lt"/>
              </a:rPr>
              <a:t>Locatelli B, Pavageau C. </a:t>
            </a:r>
            <a:r>
              <a:rPr lang="en-GB" sz="1100" dirty="0" err="1">
                <a:latin typeface="+mj-lt"/>
              </a:rPr>
              <a:t>Pramova</a:t>
            </a:r>
            <a:r>
              <a:rPr lang="en-GB" sz="1100" dirty="0">
                <a:latin typeface="+mj-lt"/>
              </a:rPr>
              <a:t> E, </a:t>
            </a:r>
            <a:r>
              <a:rPr lang="en-GB" sz="1100" b="1" dirty="0">
                <a:latin typeface="+mj-lt"/>
              </a:rPr>
              <a:t>Di Gregorio M</a:t>
            </a:r>
            <a:r>
              <a:rPr lang="en-GB" sz="1100" dirty="0">
                <a:latin typeface="+mj-lt"/>
              </a:rPr>
              <a:t>, (2015).  Integrating climate change mitigation and adaptation in agriculture and forestry: Opportunities and trade-offs. </a:t>
            </a:r>
            <a:r>
              <a:rPr lang="en-GB" sz="1100" i="1" dirty="0">
                <a:latin typeface="+mj-lt"/>
              </a:rPr>
              <a:t>Wiley Interdisciplinary Reviews: Climate </a:t>
            </a:r>
            <a:r>
              <a:rPr lang="en-GB" sz="1100" i="1" dirty="0" smtClean="0">
                <a:latin typeface="+mj-lt"/>
              </a:rPr>
              <a:t>Change</a:t>
            </a:r>
            <a:endParaRPr lang="en-GB" sz="1100" dirty="0">
              <a:latin typeface="+mj-lt"/>
            </a:endParaRPr>
          </a:p>
          <a:p>
            <a:r>
              <a:rPr lang="en-GB" sz="1100" i="1" dirty="0">
                <a:latin typeface="+mj-lt"/>
              </a:rPr>
              <a:t> </a:t>
            </a:r>
            <a:endParaRPr lang="en-GB" sz="1100" dirty="0">
              <a:latin typeface="+mj-lt"/>
            </a:endParaRPr>
          </a:p>
          <a:p>
            <a:r>
              <a:rPr lang="en-GB" sz="1100" dirty="0">
                <a:latin typeface="+mj-lt"/>
              </a:rPr>
              <a:t>Shackleton S; </a:t>
            </a:r>
            <a:r>
              <a:rPr lang="en-GB" sz="1100" dirty="0" err="1">
                <a:latin typeface="+mj-lt"/>
              </a:rPr>
              <a:t>Ziervogel</a:t>
            </a:r>
            <a:r>
              <a:rPr lang="en-GB" sz="1100" dirty="0">
                <a:latin typeface="+mj-lt"/>
              </a:rPr>
              <a:t> G; </a:t>
            </a:r>
            <a:r>
              <a:rPr lang="en-GB" sz="1100" b="1" dirty="0" err="1">
                <a:latin typeface="+mj-lt"/>
              </a:rPr>
              <a:t>Sallu</a:t>
            </a:r>
            <a:r>
              <a:rPr lang="en-GB" sz="1100" b="1" dirty="0">
                <a:latin typeface="+mj-lt"/>
              </a:rPr>
              <a:t> SM</a:t>
            </a:r>
            <a:r>
              <a:rPr lang="en-GB" sz="1100" dirty="0">
                <a:latin typeface="+mj-lt"/>
              </a:rPr>
              <a:t>; Gill T; </a:t>
            </a:r>
            <a:r>
              <a:rPr lang="en-GB" sz="1100" dirty="0" err="1">
                <a:latin typeface="+mj-lt"/>
              </a:rPr>
              <a:t>Tschakert</a:t>
            </a:r>
            <a:r>
              <a:rPr lang="en-GB" sz="1100" dirty="0">
                <a:latin typeface="+mj-lt"/>
              </a:rPr>
              <a:t> P (2015) Why is socially-just climate change adaptation in sub-Saharan Africa so challenging? A review of barriers identified from empirical cases, </a:t>
            </a:r>
            <a:r>
              <a:rPr lang="en-GB" sz="1100" i="1" dirty="0">
                <a:latin typeface="+mj-lt"/>
              </a:rPr>
              <a:t>Wiley Interdisciplinary Reviews: Climate </a:t>
            </a:r>
            <a:r>
              <a:rPr lang="en-GB" sz="1100" i="1" dirty="0" smtClean="0">
                <a:latin typeface="+mj-lt"/>
              </a:rPr>
              <a:t>Change</a:t>
            </a:r>
          </a:p>
          <a:p>
            <a:endParaRPr lang="en-GB" sz="1100" dirty="0">
              <a:latin typeface="+mj-lt"/>
            </a:endParaRPr>
          </a:p>
          <a:p>
            <a:r>
              <a:rPr lang="en-GB" sz="1100" b="1" dirty="0" smtClean="0">
                <a:latin typeface="+mj-lt"/>
              </a:rPr>
              <a:t>Whitfield </a:t>
            </a:r>
            <a:r>
              <a:rPr lang="en-GB" sz="1100" b="1" dirty="0">
                <a:latin typeface="+mj-lt"/>
              </a:rPr>
              <a:t>S</a:t>
            </a:r>
            <a:r>
              <a:rPr lang="en-GB" sz="1100" dirty="0">
                <a:latin typeface="+mj-lt"/>
              </a:rPr>
              <a:t>; </a:t>
            </a:r>
            <a:r>
              <a:rPr lang="en-GB" sz="1100" b="1" dirty="0">
                <a:latin typeface="+mj-lt"/>
              </a:rPr>
              <a:t>Dougill A; Dyer J; </a:t>
            </a:r>
            <a:r>
              <a:rPr lang="en-GB" sz="1100" dirty="0" err="1">
                <a:latin typeface="+mj-lt"/>
              </a:rPr>
              <a:t>Kalaba</a:t>
            </a:r>
            <a:r>
              <a:rPr lang="en-GB" sz="1100" dirty="0">
                <a:latin typeface="+mj-lt"/>
              </a:rPr>
              <a:t> F; Leventon J; </a:t>
            </a:r>
            <a:r>
              <a:rPr lang="en-GB" sz="1100" b="1" dirty="0">
                <a:latin typeface="+mj-lt"/>
              </a:rPr>
              <a:t>Stringer </a:t>
            </a:r>
            <a:r>
              <a:rPr lang="en-GB" sz="1100" b="1" dirty="0" smtClean="0">
                <a:latin typeface="+mj-lt"/>
              </a:rPr>
              <a:t>LC </a:t>
            </a:r>
            <a:r>
              <a:rPr lang="en-GB" sz="1100" dirty="0">
                <a:latin typeface="+mj-lt"/>
              </a:rPr>
              <a:t>(2015) Critical reflection on knowledge and narratives of conservation agriculture, </a:t>
            </a:r>
            <a:r>
              <a:rPr lang="en-GB" sz="1100" i="1" dirty="0" err="1" smtClean="0">
                <a:latin typeface="+mj-lt"/>
              </a:rPr>
              <a:t>Geoforum</a:t>
            </a:r>
            <a:endParaRPr lang="en-GB" sz="1100" i="1" dirty="0" smtClean="0">
              <a:latin typeface="+mj-lt"/>
            </a:endParaRPr>
          </a:p>
          <a:p>
            <a:endParaRPr lang="en-GB" sz="1100" i="1" dirty="0">
              <a:latin typeface="+mn-lt"/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0" y="8625408"/>
            <a:ext cx="6858000" cy="1280591"/>
          </a:xfrm>
          <a:prstGeom prst="rect">
            <a:avLst/>
          </a:prstGeom>
          <a:solidFill>
            <a:srgbClr val="008000"/>
          </a:solidFill>
          <a:ln w="19050">
            <a:noFill/>
            <a:miter lim="800000"/>
            <a:headEnd/>
            <a:tailEnd/>
          </a:ln>
        </p:spPr>
        <p:txBody>
          <a:bodyPr vert="horz" wrap="square" lIns="108000" tIns="72000" rIns="108000" bIns="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100" b="1" dirty="0">
                <a:solidFill>
                  <a:srgbClr val="FFFF99"/>
                </a:solidFill>
                <a:latin typeface="+mn-lt"/>
                <a:ea typeface="Times New Roman"/>
              </a:rPr>
              <a:t>The School of Earth and Environment is established as one of the leading centres of international excellence across the Earth and Environmental Sciences.  </a:t>
            </a:r>
            <a:r>
              <a:rPr lang="en-GB" sz="1100" b="1" dirty="0" smtClean="0">
                <a:solidFill>
                  <a:srgbClr val="FFFF99"/>
                </a:solidFill>
                <a:latin typeface="+mn-lt"/>
                <a:ea typeface="Times New Roman"/>
              </a:rPr>
              <a:t> </a:t>
            </a:r>
          </a:p>
          <a:p>
            <a:pPr algn="ctr"/>
            <a:r>
              <a:rPr lang="en-GB" sz="1100" b="1" dirty="0" smtClean="0">
                <a:solidFill>
                  <a:srgbClr val="FFFF99"/>
                </a:solidFill>
                <a:latin typeface="+mn-lt"/>
                <a:ea typeface="Times New Roman"/>
              </a:rPr>
              <a:t>The School mission is “</a:t>
            </a:r>
            <a:r>
              <a:rPr lang="en-GB" sz="1100" b="1" i="1" dirty="0" smtClean="0">
                <a:solidFill>
                  <a:srgbClr val="FFFF99"/>
                </a:solidFill>
                <a:latin typeface="+mn-lt"/>
                <a:ea typeface="Times New Roman"/>
              </a:rPr>
              <a:t>to lead internationally in research, to deliver a high quality of learning and teaching in Earth and Environmental Sciences and hence to beneficially impact society”.  </a:t>
            </a:r>
          </a:p>
          <a:p>
            <a:pPr algn="ctr"/>
            <a:r>
              <a:rPr lang="en-GB" sz="1100" b="1" dirty="0" smtClean="0">
                <a:solidFill>
                  <a:srgbClr val="FFFF99"/>
                </a:solidFill>
                <a:latin typeface="+mn-lt"/>
                <a:ea typeface="Times New Roman"/>
              </a:rPr>
              <a:t>SEE offers MSc and PhD in environment, development, and climate change seeking novel interdisciplinary problem-based solutions to a range of adaptation, mitigation and development  issues . For more information see www.leeds.ac.uk/see </a:t>
            </a:r>
            <a:endParaRPr kumimoji="0" lang="en-US" sz="1100" b="1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20552"/>
            <a:ext cx="6858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en-GB" sz="2000" b="1" dirty="0" smtClean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Recent Research &amp; Publications</a:t>
            </a:r>
            <a:endParaRPr lang="en-GB" sz="2000" b="1" dirty="0" smtClean="0">
              <a:solidFill>
                <a:srgbClr val="008000"/>
              </a:solidFill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6858000" cy="920552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anchor="ctr"/>
          <a:lstStyle/>
          <a:p>
            <a:pPr algn="ctr"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b="1" dirty="0">
                <a:solidFill>
                  <a:srgbClr val="FFFF99"/>
                </a:solidFill>
              </a:rPr>
              <a:t>Research on </a:t>
            </a:r>
            <a:r>
              <a:rPr lang="en-GB" sz="1800" b="1" dirty="0" smtClean="0">
                <a:solidFill>
                  <a:srgbClr val="FFFF99"/>
                </a:solidFill>
              </a:rPr>
              <a:t>Climate Compatible </a:t>
            </a:r>
            <a:r>
              <a:rPr lang="en-GB" sz="1800" b="1" dirty="0" smtClean="0">
                <a:solidFill>
                  <a:srgbClr val="FFFF99"/>
                </a:solidFill>
              </a:rPr>
              <a:t>Development at </a:t>
            </a:r>
            <a:r>
              <a:rPr lang="en-GB" sz="1800" b="1" dirty="0">
                <a:solidFill>
                  <a:srgbClr val="FFFF99"/>
                </a:solidFill>
              </a:rPr>
              <a:t>the</a:t>
            </a:r>
            <a:r>
              <a:rPr lang="en-GB" sz="1800" b="1" dirty="0" smtClean="0">
                <a:solidFill>
                  <a:srgbClr val="FFFF99"/>
                </a:solidFill>
              </a:rPr>
              <a:t/>
            </a:r>
            <a:br>
              <a:rPr lang="en-GB" sz="1800" b="1" dirty="0" smtClean="0">
                <a:solidFill>
                  <a:srgbClr val="FFFF99"/>
                </a:solidFill>
              </a:rPr>
            </a:br>
            <a:r>
              <a:rPr lang="en-GB" sz="1800" b="1" dirty="0" smtClean="0">
                <a:solidFill>
                  <a:srgbClr val="FFFF99"/>
                </a:solidFill>
              </a:rPr>
              <a:t>School of Earth and Environment, University of Leeds, UK</a:t>
            </a:r>
            <a:endParaRPr lang="en-GB" sz="1800" b="1" dirty="0">
              <a:solidFill>
                <a:srgbClr val="FFFF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0" y="3224808"/>
            <a:ext cx="3429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smtClean="0">
                <a:latin typeface="+mn-lt"/>
              </a:rPr>
              <a:t>Monitoring of </a:t>
            </a:r>
            <a:r>
              <a:rPr lang="en-GB" sz="900" b="1" i="1" dirty="0" err="1" smtClean="0">
                <a:latin typeface="+mn-lt"/>
              </a:rPr>
              <a:t>miombo</a:t>
            </a:r>
            <a:r>
              <a:rPr lang="en-GB" sz="900" b="1" i="1" dirty="0" smtClean="0">
                <a:latin typeface="+mn-lt"/>
              </a:rPr>
              <a:t> woodland plots, </a:t>
            </a:r>
            <a:r>
              <a:rPr lang="en-GB" sz="900" b="1" i="1" dirty="0" err="1" smtClean="0">
                <a:latin typeface="+mn-lt"/>
              </a:rPr>
              <a:t>Copperbelt</a:t>
            </a:r>
            <a:r>
              <a:rPr lang="en-GB" sz="900" b="1" i="1" dirty="0" smtClean="0">
                <a:latin typeface="+mn-lt"/>
              </a:rPr>
              <a:t> District, Zambia</a:t>
            </a:r>
            <a:endParaRPr lang="en-GB" sz="900" b="1" i="1" dirty="0">
              <a:latin typeface="+mn-lt"/>
            </a:endParaRPr>
          </a:p>
        </p:txBody>
      </p:sp>
      <p:pic>
        <p:nvPicPr>
          <p:cNvPr id="10" name="Picture 9" descr="F:\DCIM\100PHOTO\SAM_020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14725" y="1352600"/>
            <a:ext cx="3322116" cy="1872208"/>
          </a:xfrm>
          <a:prstGeom prst="rect">
            <a:avLst/>
          </a:prstGeom>
          <a:ln w="9525" cap="sq">
            <a:solidFill>
              <a:srgbClr val="008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0" y="4953000"/>
            <a:ext cx="3356992" cy="3647152"/>
          </a:xfrm>
          <a:custGeom>
            <a:avLst/>
            <a:gdLst>
              <a:gd name="connsiteX0" fmla="*/ 0 w 3356992"/>
              <a:gd name="connsiteY0" fmla="*/ 0 h 3816429"/>
              <a:gd name="connsiteX1" fmla="*/ 3356992 w 3356992"/>
              <a:gd name="connsiteY1" fmla="*/ 0 h 3816429"/>
              <a:gd name="connsiteX2" fmla="*/ 3356992 w 3356992"/>
              <a:gd name="connsiteY2" fmla="*/ 3816429 h 3816429"/>
              <a:gd name="connsiteX3" fmla="*/ 0 w 3356992"/>
              <a:gd name="connsiteY3" fmla="*/ 3816429 h 3816429"/>
              <a:gd name="connsiteX4" fmla="*/ 0 w 3356992"/>
              <a:gd name="connsiteY4" fmla="*/ 0 h 3816429"/>
              <a:gd name="connsiteX0" fmla="*/ 9525 w 3366517"/>
              <a:gd name="connsiteY0" fmla="*/ 0 h 3816429"/>
              <a:gd name="connsiteX1" fmla="*/ 3366517 w 3366517"/>
              <a:gd name="connsiteY1" fmla="*/ 0 h 3816429"/>
              <a:gd name="connsiteX2" fmla="*/ 3366517 w 3366517"/>
              <a:gd name="connsiteY2" fmla="*/ 3816429 h 3816429"/>
              <a:gd name="connsiteX3" fmla="*/ 0 w 3366517"/>
              <a:gd name="connsiteY3" fmla="*/ 3759279 h 3816429"/>
              <a:gd name="connsiteX4" fmla="*/ 9525 w 3366517"/>
              <a:gd name="connsiteY4" fmla="*/ 0 h 3816429"/>
              <a:gd name="connsiteX0" fmla="*/ 9525 w 3366517"/>
              <a:gd name="connsiteY0" fmla="*/ 0 h 3759279"/>
              <a:gd name="connsiteX1" fmla="*/ 3366517 w 3366517"/>
              <a:gd name="connsiteY1" fmla="*/ 0 h 3759279"/>
              <a:gd name="connsiteX2" fmla="*/ 3366517 w 3366517"/>
              <a:gd name="connsiteY2" fmla="*/ 3759279 h 3759279"/>
              <a:gd name="connsiteX3" fmla="*/ 0 w 3366517"/>
              <a:gd name="connsiteY3" fmla="*/ 3759279 h 3759279"/>
              <a:gd name="connsiteX4" fmla="*/ 9525 w 3366517"/>
              <a:gd name="connsiteY4" fmla="*/ 0 h 3759279"/>
              <a:gd name="connsiteX0" fmla="*/ 9525 w 3366517"/>
              <a:gd name="connsiteY0" fmla="*/ 0 h 3759279"/>
              <a:gd name="connsiteX1" fmla="*/ 3366517 w 3366517"/>
              <a:gd name="connsiteY1" fmla="*/ 0 h 3759279"/>
              <a:gd name="connsiteX2" fmla="*/ 3366517 w 3366517"/>
              <a:gd name="connsiteY2" fmla="*/ 3749754 h 3759279"/>
              <a:gd name="connsiteX3" fmla="*/ 0 w 3366517"/>
              <a:gd name="connsiteY3" fmla="*/ 3759279 h 3759279"/>
              <a:gd name="connsiteX4" fmla="*/ 9525 w 3366517"/>
              <a:gd name="connsiteY4" fmla="*/ 0 h 3759279"/>
              <a:gd name="connsiteX0" fmla="*/ 0 w 3356992"/>
              <a:gd name="connsiteY0" fmla="*/ 0 h 3768804"/>
              <a:gd name="connsiteX1" fmla="*/ 3356992 w 3356992"/>
              <a:gd name="connsiteY1" fmla="*/ 0 h 3768804"/>
              <a:gd name="connsiteX2" fmla="*/ 3356992 w 3356992"/>
              <a:gd name="connsiteY2" fmla="*/ 3749754 h 3768804"/>
              <a:gd name="connsiteX3" fmla="*/ 0 w 3356992"/>
              <a:gd name="connsiteY3" fmla="*/ 3768804 h 3768804"/>
              <a:gd name="connsiteX4" fmla="*/ 0 w 3356992"/>
              <a:gd name="connsiteY4" fmla="*/ 0 h 3768804"/>
              <a:gd name="connsiteX0" fmla="*/ 9525 w 3366517"/>
              <a:gd name="connsiteY0" fmla="*/ 0 h 3759279"/>
              <a:gd name="connsiteX1" fmla="*/ 3366517 w 3366517"/>
              <a:gd name="connsiteY1" fmla="*/ 0 h 3759279"/>
              <a:gd name="connsiteX2" fmla="*/ 3366517 w 3366517"/>
              <a:gd name="connsiteY2" fmla="*/ 3749754 h 3759279"/>
              <a:gd name="connsiteX3" fmla="*/ 0 w 3366517"/>
              <a:gd name="connsiteY3" fmla="*/ 3759279 h 3759279"/>
              <a:gd name="connsiteX4" fmla="*/ 9525 w 3366517"/>
              <a:gd name="connsiteY4" fmla="*/ 0 h 3759279"/>
              <a:gd name="connsiteX0" fmla="*/ 9525 w 3366517"/>
              <a:gd name="connsiteY0" fmla="*/ 0 h 3759279"/>
              <a:gd name="connsiteX1" fmla="*/ 3366517 w 3366517"/>
              <a:gd name="connsiteY1" fmla="*/ 0 h 3759279"/>
              <a:gd name="connsiteX2" fmla="*/ 3366517 w 3366517"/>
              <a:gd name="connsiteY2" fmla="*/ 3740229 h 3759279"/>
              <a:gd name="connsiteX3" fmla="*/ 0 w 3366517"/>
              <a:gd name="connsiteY3" fmla="*/ 3759279 h 3759279"/>
              <a:gd name="connsiteX4" fmla="*/ 9525 w 3366517"/>
              <a:gd name="connsiteY4" fmla="*/ 0 h 3759279"/>
              <a:gd name="connsiteX0" fmla="*/ 0 w 3356992"/>
              <a:gd name="connsiteY0" fmla="*/ 0 h 3740229"/>
              <a:gd name="connsiteX1" fmla="*/ 3356992 w 3356992"/>
              <a:gd name="connsiteY1" fmla="*/ 0 h 3740229"/>
              <a:gd name="connsiteX2" fmla="*/ 3356992 w 3356992"/>
              <a:gd name="connsiteY2" fmla="*/ 3740229 h 3740229"/>
              <a:gd name="connsiteX3" fmla="*/ 9525 w 3356992"/>
              <a:gd name="connsiteY3" fmla="*/ 3740229 h 3740229"/>
              <a:gd name="connsiteX4" fmla="*/ 0 w 3356992"/>
              <a:gd name="connsiteY4" fmla="*/ 0 h 3740229"/>
              <a:gd name="connsiteX0" fmla="*/ 0 w 3356992"/>
              <a:gd name="connsiteY0" fmla="*/ 0 h 3740229"/>
              <a:gd name="connsiteX1" fmla="*/ 3356992 w 3356992"/>
              <a:gd name="connsiteY1" fmla="*/ 0 h 3740229"/>
              <a:gd name="connsiteX2" fmla="*/ 3356992 w 3356992"/>
              <a:gd name="connsiteY2" fmla="*/ 3740229 h 3740229"/>
              <a:gd name="connsiteX3" fmla="*/ 0 w 3356992"/>
              <a:gd name="connsiteY3" fmla="*/ 3740229 h 3740229"/>
              <a:gd name="connsiteX4" fmla="*/ 0 w 3356992"/>
              <a:gd name="connsiteY4" fmla="*/ 0 h 3740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6992" h="3740229">
                <a:moveTo>
                  <a:pt x="0" y="0"/>
                </a:moveTo>
                <a:lnTo>
                  <a:pt x="3356992" y="0"/>
                </a:lnTo>
                <a:lnTo>
                  <a:pt x="3356992" y="3740229"/>
                </a:lnTo>
                <a:lnTo>
                  <a:pt x="0" y="37402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905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008000"/>
                </a:solidFill>
                <a:latin typeface="+mn-lt"/>
              </a:rPr>
              <a:t>Recent Publications</a:t>
            </a:r>
          </a:p>
          <a:p>
            <a:r>
              <a:rPr lang="en-GB" sz="1100" b="1" dirty="0" err="1">
                <a:latin typeface="+mn-lt"/>
              </a:rPr>
              <a:t>Atela</a:t>
            </a:r>
            <a:r>
              <a:rPr lang="en-GB" sz="1100" b="1" dirty="0">
                <a:latin typeface="+mn-lt"/>
              </a:rPr>
              <a:t> JO</a:t>
            </a:r>
            <a:r>
              <a:rPr lang="en-GB" sz="1100" dirty="0">
                <a:latin typeface="+mn-lt"/>
              </a:rPr>
              <a:t>; </a:t>
            </a:r>
            <a:r>
              <a:rPr lang="en-GB" sz="1100" dirty="0" err="1">
                <a:latin typeface="+mn-lt"/>
              </a:rPr>
              <a:t>Minang</a:t>
            </a:r>
            <a:r>
              <a:rPr lang="en-GB" sz="1100" dirty="0">
                <a:latin typeface="+mn-lt"/>
              </a:rPr>
              <a:t> PA; </a:t>
            </a:r>
            <a:r>
              <a:rPr lang="en-GB" sz="1100" b="1" dirty="0">
                <a:latin typeface="+mn-lt"/>
              </a:rPr>
              <a:t>Quinn CH</a:t>
            </a:r>
            <a:r>
              <a:rPr lang="en-GB" sz="1100" dirty="0">
                <a:latin typeface="+mn-lt"/>
              </a:rPr>
              <a:t>; </a:t>
            </a:r>
            <a:r>
              <a:rPr lang="en-GB" sz="1100" dirty="0" err="1">
                <a:latin typeface="+mn-lt"/>
              </a:rPr>
              <a:t>Duguma</a:t>
            </a:r>
            <a:r>
              <a:rPr lang="en-GB" sz="1100" dirty="0">
                <a:latin typeface="+mn-lt"/>
              </a:rPr>
              <a:t> LA (2015) Implementing REDD+ at the local level: Assessing the key enablers for credible mitigation and sustainable livelihood outcomes, </a:t>
            </a:r>
            <a:r>
              <a:rPr lang="en-GB" sz="1100" i="1" dirty="0">
                <a:latin typeface="+mn-lt"/>
              </a:rPr>
              <a:t>Journal of Environmental Management</a:t>
            </a:r>
            <a:endParaRPr lang="en-GB" sz="1100" dirty="0">
              <a:latin typeface="+mn-lt"/>
            </a:endParaRPr>
          </a:p>
          <a:p>
            <a:r>
              <a:rPr lang="en-GB" sz="1100" b="1" dirty="0">
                <a:latin typeface="+mn-lt"/>
              </a:rPr>
              <a:t> </a:t>
            </a:r>
            <a:endParaRPr lang="en-GB" sz="1100" dirty="0">
              <a:latin typeface="+mn-lt"/>
            </a:endParaRPr>
          </a:p>
          <a:p>
            <a:r>
              <a:rPr lang="en-GB" sz="1100" dirty="0">
                <a:latin typeface="+mn-lt"/>
              </a:rPr>
              <a:t>Berman RJ; </a:t>
            </a:r>
            <a:r>
              <a:rPr lang="en-GB" sz="1100" b="1" dirty="0">
                <a:latin typeface="+mn-lt"/>
              </a:rPr>
              <a:t>Quinn CH</a:t>
            </a:r>
            <a:r>
              <a:rPr lang="en-GB" sz="1100" dirty="0">
                <a:latin typeface="+mn-lt"/>
              </a:rPr>
              <a:t>; </a:t>
            </a:r>
            <a:r>
              <a:rPr lang="en-GB" sz="1100" b="1" dirty="0">
                <a:latin typeface="+mn-lt"/>
              </a:rPr>
              <a:t>Paavola J</a:t>
            </a:r>
            <a:r>
              <a:rPr lang="en-GB" sz="1100" dirty="0">
                <a:latin typeface="+mn-lt"/>
              </a:rPr>
              <a:t> (2015) Identifying drivers of household coping strategies to multiple climatic hazards in Western Uganda: implications for adapting to future climate change, </a:t>
            </a:r>
            <a:r>
              <a:rPr lang="en-GB" sz="1100" i="1" dirty="0">
                <a:latin typeface="+mn-lt"/>
              </a:rPr>
              <a:t>Climate and Development</a:t>
            </a:r>
            <a:endParaRPr lang="en-GB" sz="1100" dirty="0">
              <a:latin typeface="+mn-lt"/>
            </a:endParaRPr>
          </a:p>
          <a:p>
            <a:r>
              <a:rPr lang="en-GB" sz="1100" b="1" dirty="0">
                <a:latin typeface="+mn-lt"/>
              </a:rPr>
              <a:t> </a:t>
            </a:r>
            <a:endParaRPr lang="en-GB" sz="1100" dirty="0">
              <a:latin typeface="+mn-lt"/>
            </a:endParaRPr>
          </a:p>
          <a:p>
            <a:r>
              <a:rPr lang="en-GB" sz="1100" dirty="0" err="1">
                <a:latin typeface="+mn-lt"/>
              </a:rPr>
              <a:t>Brügger</a:t>
            </a:r>
            <a:r>
              <a:rPr lang="en-GB" sz="1100" dirty="0">
                <a:latin typeface="+mn-lt"/>
              </a:rPr>
              <a:t> A; </a:t>
            </a:r>
            <a:r>
              <a:rPr lang="en-GB" sz="1100" dirty="0" err="1">
                <a:latin typeface="+mn-lt"/>
              </a:rPr>
              <a:t>Brügger</a:t>
            </a:r>
            <a:r>
              <a:rPr lang="en-GB" sz="1100" dirty="0">
                <a:latin typeface="+mn-lt"/>
              </a:rPr>
              <a:t> A; Morton TA; </a:t>
            </a:r>
            <a:r>
              <a:rPr lang="en-GB" sz="1100" b="1" dirty="0" err="1" smtClean="0">
                <a:latin typeface="+mn-lt"/>
              </a:rPr>
              <a:t>Dessai</a:t>
            </a:r>
            <a:r>
              <a:rPr lang="en-GB" sz="1100" b="1" dirty="0" smtClean="0">
                <a:latin typeface="+mn-lt"/>
              </a:rPr>
              <a:t> </a:t>
            </a:r>
            <a:r>
              <a:rPr lang="en-GB" sz="1100" b="1" dirty="0">
                <a:latin typeface="+mn-lt"/>
              </a:rPr>
              <a:t>S</a:t>
            </a:r>
            <a:r>
              <a:rPr lang="en-GB" sz="1100" dirty="0">
                <a:latin typeface="+mn-lt"/>
              </a:rPr>
              <a:t> (2015</a:t>
            </a:r>
            <a:r>
              <a:rPr lang="en-GB" sz="1100" dirty="0" smtClean="0">
                <a:latin typeface="+mn-lt"/>
              </a:rPr>
              <a:t>) Hand in hand: Public endorsement of climate change mitigation and adaptation, </a:t>
            </a:r>
            <a:r>
              <a:rPr lang="en-GB" sz="1100" i="1" dirty="0" err="1">
                <a:latin typeface="+mn-lt"/>
              </a:rPr>
              <a:t>PLoS</a:t>
            </a:r>
            <a:r>
              <a:rPr lang="en-GB" sz="1100" i="1" dirty="0">
                <a:latin typeface="+mn-lt"/>
              </a:rPr>
              <a:t> </a:t>
            </a:r>
            <a:r>
              <a:rPr lang="en-GB" sz="1100" i="1" dirty="0" smtClean="0">
                <a:latin typeface="+mn-lt"/>
              </a:rPr>
              <a:t>ONE</a:t>
            </a:r>
          </a:p>
          <a:p>
            <a:endParaRPr lang="en-GB" sz="1100" i="1" dirty="0">
              <a:latin typeface="+mn-lt"/>
            </a:endParaRPr>
          </a:p>
          <a:p>
            <a:r>
              <a:rPr lang="en-GB" sz="1100" b="1" dirty="0" err="1">
                <a:latin typeface="+mn-lt"/>
              </a:rPr>
              <a:t>Challinor</a:t>
            </a:r>
            <a:r>
              <a:rPr lang="en-GB" sz="1100" b="1" dirty="0">
                <a:latin typeface="+mn-lt"/>
              </a:rPr>
              <a:t> AJ</a:t>
            </a:r>
            <a:r>
              <a:rPr lang="en-GB" sz="1100" dirty="0">
                <a:latin typeface="+mn-lt"/>
              </a:rPr>
              <a:t>; Parkes B; </a:t>
            </a:r>
            <a:r>
              <a:rPr lang="en-GB" sz="1100" b="1" dirty="0">
                <a:latin typeface="+mn-lt"/>
              </a:rPr>
              <a:t>Ramirez-Villegas J</a:t>
            </a:r>
            <a:r>
              <a:rPr lang="en-GB" sz="1100" dirty="0">
                <a:latin typeface="+mn-lt"/>
              </a:rPr>
              <a:t> (2015) Crop yield response to climate change varies with cropping intensity, </a:t>
            </a:r>
            <a:r>
              <a:rPr lang="en-GB" sz="1100" i="1" dirty="0">
                <a:latin typeface="+mn-lt"/>
              </a:rPr>
              <a:t>Global Change Biology</a:t>
            </a:r>
            <a:endParaRPr lang="en-GB" sz="1100" dirty="0">
              <a:latin typeface="+mn-lt"/>
            </a:endParaRPr>
          </a:p>
          <a:p>
            <a:r>
              <a:rPr lang="en-GB" sz="1100" i="1" dirty="0">
                <a:latin typeface="+mn-lt"/>
              </a:rPr>
              <a:t> </a:t>
            </a:r>
            <a:endParaRPr lang="en-GB" sz="11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8841432"/>
            <a:ext cx="6858000" cy="1064568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solidFill>
                  <a:srgbClr val="FAE87A"/>
                </a:solidFill>
                <a:latin typeface="Calibri" pitchFamily="34" charset="0"/>
              </a:rPr>
              <a:t>Leeds researchers working on </a:t>
            </a:r>
            <a:r>
              <a:rPr lang="en-GB" sz="1100" b="1" dirty="0" smtClean="0">
                <a:solidFill>
                  <a:srgbClr val="FAE87A"/>
                </a:solidFill>
                <a:latin typeface="Calibri" pitchFamily="34" charset="0"/>
              </a:rPr>
              <a:t>Climate Compatible </a:t>
            </a:r>
            <a:r>
              <a:rPr lang="en-GB" sz="1100" b="1" dirty="0" smtClean="0">
                <a:solidFill>
                  <a:srgbClr val="FAE87A"/>
                </a:solidFill>
                <a:latin typeface="Calibri" pitchFamily="34" charset="0"/>
              </a:rPr>
              <a:t>Development include Monica Di Gregorio, Andy Dougill, Jen Dyer, Elizabeth Harrison, </a:t>
            </a:r>
            <a:r>
              <a:rPr lang="en-GB" sz="1100" b="1" dirty="0">
                <a:solidFill>
                  <a:srgbClr val="FAE87A"/>
                </a:solidFill>
                <a:latin typeface="Calibri" pitchFamily="34" charset="0"/>
              </a:rPr>
              <a:t>Stavros Afionis, </a:t>
            </a:r>
            <a:r>
              <a:rPr lang="en-GB" sz="1100" b="1" dirty="0" smtClean="0">
                <a:solidFill>
                  <a:srgbClr val="FAE87A"/>
                </a:solidFill>
                <a:latin typeface="Calibri" pitchFamily="34" charset="0"/>
              </a:rPr>
              <a:t>Jouni Paavola, Claire Quinn, Susannah </a:t>
            </a:r>
            <a:r>
              <a:rPr lang="en-GB" sz="1100" b="1" dirty="0" err="1" smtClean="0">
                <a:solidFill>
                  <a:srgbClr val="FAE87A"/>
                </a:solidFill>
                <a:latin typeface="Calibri" pitchFamily="34" charset="0"/>
              </a:rPr>
              <a:t>Sallu</a:t>
            </a:r>
            <a:r>
              <a:rPr lang="en-GB" sz="1100" b="1" dirty="0" smtClean="0">
                <a:solidFill>
                  <a:srgbClr val="FAE87A"/>
                </a:solidFill>
                <a:latin typeface="Calibri" pitchFamily="34" charset="0"/>
              </a:rPr>
              <a:t>, Matthew England, Kate Massarella, Andy </a:t>
            </a:r>
            <a:r>
              <a:rPr lang="en-GB" sz="1100" b="1" dirty="0" err="1" smtClean="0">
                <a:solidFill>
                  <a:srgbClr val="FAE87A"/>
                </a:solidFill>
                <a:latin typeface="Calibri" pitchFamily="34" charset="0"/>
              </a:rPr>
              <a:t>Challinor</a:t>
            </a:r>
            <a:r>
              <a:rPr lang="en-GB" sz="1100" b="1" dirty="0" smtClean="0">
                <a:solidFill>
                  <a:srgbClr val="FAE87A"/>
                </a:solidFill>
                <a:latin typeface="Calibri" pitchFamily="34" charset="0"/>
              </a:rPr>
              <a:t> </a:t>
            </a:r>
            <a:r>
              <a:rPr lang="en-GB" sz="1100" b="1" dirty="0">
                <a:solidFill>
                  <a:srgbClr val="FAE87A"/>
                </a:solidFill>
                <a:latin typeface="Calibri" pitchFamily="34" charset="0"/>
              </a:rPr>
              <a:t>Julian Ramirez-Villegas, Ann-</a:t>
            </a:r>
            <a:r>
              <a:rPr lang="en-GB" sz="1100" b="1" dirty="0" err="1">
                <a:solidFill>
                  <a:srgbClr val="FAE87A"/>
                </a:solidFill>
                <a:latin typeface="Calibri" pitchFamily="34" charset="0"/>
              </a:rPr>
              <a:t>Kristan</a:t>
            </a:r>
            <a:r>
              <a:rPr lang="en-GB" sz="1100" b="1" dirty="0">
                <a:solidFill>
                  <a:srgbClr val="FAE87A"/>
                </a:solidFill>
                <a:latin typeface="Calibri" pitchFamily="34" charset="0"/>
              </a:rPr>
              <a:t> </a:t>
            </a:r>
            <a:r>
              <a:rPr lang="en-GB" sz="1100" b="1" dirty="0" smtClean="0">
                <a:solidFill>
                  <a:srgbClr val="FAE87A"/>
                </a:solidFill>
                <a:latin typeface="Calibri" pitchFamily="34" charset="0"/>
              </a:rPr>
              <a:t>Koehler, </a:t>
            </a:r>
            <a:r>
              <a:rPr lang="en-GB" sz="1100" b="1" dirty="0">
                <a:solidFill>
                  <a:srgbClr val="FAE87A"/>
                </a:solidFill>
                <a:latin typeface="Calibri" pitchFamily="34" charset="0"/>
              </a:rPr>
              <a:t>Dominick </a:t>
            </a:r>
            <a:r>
              <a:rPr lang="en-GB" sz="1100" b="1" dirty="0" smtClean="0">
                <a:solidFill>
                  <a:srgbClr val="FAE87A"/>
                </a:solidFill>
                <a:latin typeface="Calibri" pitchFamily="34" charset="0"/>
              </a:rPr>
              <a:t>Spracklen, Lindsay Stringer, Stephen Whitfield, Joanes Atela, Rebecca Howard, Anne Tallontire, Vivek Mathur, Suraje Dessai, Julia Steinberger, James Van Alstine and Ben Wood</a:t>
            </a:r>
            <a:br>
              <a:rPr lang="en-GB" sz="1100" b="1" dirty="0" smtClean="0">
                <a:solidFill>
                  <a:srgbClr val="FAE87A"/>
                </a:solidFill>
                <a:latin typeface="Calibri" pitchFamily="34" charset="0"/>
              </a:rPr>
            </a:br>
            <a:r>
              <a:rPr lang="en-GB" sz="1100" b="1" dirty="0" smtClean="0">
                <a:solidFill>
                  <a:srgbClr val="FAE87A"/>
                </a:solidFill>
                <a:latin typeface="Calibri" pitchFamily="34" charset="0"/>
              </a:rPr>
              <a:t>For more information about any of these papers please contact Claire Quinn: </a:t>
            </a:r>
            <a:r>
              <a:rPr lang="en-GB" sz="1100" b="1" u="sng" dirty="0" smtClean="0">
                <a:solidFill>
                  <a:srgbClr val="FAE87A"/>
                </a:solidFill>
                <a:latin typeface="Calibri" pitchFamily="34" charset="0"/>
              </a:rPr>
              <a:t>C.Quinn@leeds.ac.uk</a:t>
            </a:r>
            <a:endParaRPr lang="en-GB" sz="1100" u="sng" dirty="0">
              <a:ln>
                <a:solidFill>
                  <a:srgbClr val="993300"/>
                </a:solidFill>
              </a:ln>
              <a:solidFill>
                <a:srgbClr val="FAE87A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6858000" cy="84854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anchor="ctr"/>
          <a:lstStyle/>
          <a:p>
            <a:pPr algn="ctr"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b="1" dirty="0" smtClean="0">
                <a:solidFill>
                  <a:srgbClr val="FFFF99"/>
                </a:solidFill>
              </a:rPr>
              <a:t>Research on </a:t>
            </a:r>
            <a:r>
              <a:rPr lang="en-GB" sz="1800" b="1" dirty="0" smtClean="0">
                <a:solidFill>
                  <a:srgbClr val="FFFF99"/>
                </a:solidFill>
              </a:rPr>
              <a:t>Climate Compatible </a:t>
            </a:r>
            <a:r>
              <a:rPr lang="en-GB" sz="1800" b="1" dirty="0" smtClean="0">
                <a:solidFill>
                  <a:srgbClr val="FFFF99"/>
                </a:solidFill>
              </a:rPr>
              <a:t>Development at </a:t>
            </a:r>
            <a:r>
              <a:rPr lang="en-GB" sz="1800" b="1" dirty="0">
                <a:solidFill>
                  <a:srgbClr val="FFFF99"/>
                </a:solidFill>
              </a:rPr>
              <a:t>the</a:t>
            </a:r>
            <a:r>
              <a:rPr lang="en-GB" sz="1800" b="1" dirty="0" smtClean="0">
                <a:solidFill>
                  <a:srgbClr val="FAE87A"/>
                </a:solidFill>
              </a:rPr>
              <a:t/>
            </a:r>
            <a:br>
              <a:rPr lang="en-GB" sz="1800" b="1" dirty="0" smtClean="0">
                <a:solidFill>
                  <a:srgbClr val="FAE87A"/>
                </a:solidFill>
              </a:rPr>
            </a:br>
            <a:r>
              <a:rPr lang="en-GB" sz="1800" b="1" dirty="0" smtClean="0">
                <a:solidFill>
                  <a:srgbClr val="FAE87A"/>
                </a:solidFill>
              </a:rPr>
              <a:t>School of Earth and Environment, University of Leeds, UK</a:t>
            </a:r>
            <a:endParaRPr lang="en-GB" sz="1800" b="1" dirty="0">
              <a:solidFill>
                <a:srgbClr val="FAE87A"/>
              </a:solidFill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848545"/>
            <a:ext cx="3429000" cy="57554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58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1100" b="1" dirty="0">
                <a:latin typeface="+mj-lt"/>
              </a:rPr>
              <a:t>Wood BT</a:t>
            </a:r>
            <a:r>
              <a:rPr lang="en-GB" sz="1100" dirty="0">
                <a:latin typeface="+mj-lt"/>
              </a:rPr>
              <a:t>; </a:t>
            </a:r>
            <a:r>
              <a:rPr lang="en-GB" sz="1100" b="1" dirty="0" err="1">
                <a:latin typeface="+mj-lt"/>
              </a:rPr>
              <a:t>Sallu</a:t>
            </a:r>
            <a:r>
              <a:rPr lang="en-GB" sz="1100" b="1" dirty="0">
                <a:latin typeface="+mj-lt"/>
              </a:rPr>
              <a:t> SM; </a:t>
            </a:r>
            <a:r>
              <a:rPr lang="en-GB" sz="1100" b="1" dirty="0" err="1">
                <a:latin typeface="+mj-lt"/>
              </a:rPr>
              <a:t>Paavola</a:t>
            </a:r>
            <a:r>
              <a:rPr lang="en-GB" sz="1100" b="1" dirty="0">
                <a:latin typeface="+mj-lt"/>
              </a:rPr>
              <a:t> J </a:t>
            </a:r>
            <a:r>
              <a:rPr lang="en-GB" sz="1100" dirty="0">
                <a:latin typeface="+mj-lt"/>
              </a:rPr>
              <a:t>(2015) Can CDM finance energy access in Least Developed Countries? Evidence from Tanzania, </a:t>
            </a:r>
            <a:r>
              <a:rPr lang="en-GB" sz="1100" i="1" dirty="0">
                <a:latin typeface="+mj-lt"/>
              </a:rPr>
              <a:t>Climate Policy</a:t>
            </a:r>
          </a:p>
          <a:p>
            <a:endParaRPr lang="en-GB" sz="1100" i="1" dirty="0">
              <a:latin typeface="+mj-lt"/>
            </a:endParaRPr>
          </a:p>
          <a:p>
            <a:r>
              <a:rPr lang="en-GB" sz="1100" b="1" dirty="0" err="1" smtClean="0">
                <a:latin typeface="+mj-lt"/>
              </a:rPr>
              <a:t>Challinor</a:t>
            </a:r>
            <a:r>
              <a:rPr lang="en-GB" sz="1100" b="1" dirty="0" smtClean="0">
                <a:latin typeface="+mj-lt"/>
              </a:rPr>
              <a:t> </a:t>
            </a:r>
            <a:r>
              <a:rPr lang="en-GB" sz="1100" b="1" dirty="0">
                <a:latin typeface="+mj-lt"/>
              </a:rPr>
              <a:t>AJ</a:t>
            </a:r>
            <a:r>
              <a:rPr lang="en-GB" sz="1100" dirty="0">
                <a:latin typeface="+mj-lt"/>
              </a:rPr>
              <a:t>; Watson J; Lobell DB; Howden SM; Smith DR; </a:t>
            </a:r>
            <a:r>
              <a:rPr lang="en-GB" sz="1100" dirty="0" err="1">
                <a:latin typeface="+mj-lt"/>
              </a:rPr>
              <a:t>Chhetri</a:t>
            </a:r>
            <a:r>
              <a:rPr lang="en-GB" sz="1100" dirty="0">
                <a:latin typeface="+mj-lt"/>
              </a:rPr>
              <a:t> N (2014) A meta-analysis of crop yield under climate change and adaptation, </a:t>
            </a:r>
            <a:r>
              <a:rPr lang="en-GB" sz="1100" i="1" dirty="0">
                <a:latin typeface="+mj-lt"/>
              </a:rPr>
              <a:t>Nature Climate Change</a:t>
            </a:r>
          </a:p>
          <a:p>
            <a:endParaRPr lang="en-GB" sz="1100" dirty="0" smtClean="0">
              <a:latin typeface="+mj-lt"/>
            </a:endParaRPr>
          </a:p>
          <a:p>
            <a:r>
              <a:rPr lang="en-GB" sz="1100" dirty="0" smtClean="0">
                <a:latin typeface="+mj-lt"/>
              </a:rPr>
              <a:t>Islam </a:t>
            </a:r>
            <a:r>
              <a:rPr lang="en-GB" sz="1100" dirty="0">
                <a:latin typeface="+mj-lt"/>
              </a:rPr>
              <a:t>MM; </a:t>
            </a:r>
            <a:r>
              <a:rPr lang="en-GB" sz="1100" b="1" dirty="0" err="1">
                <a:latin typeface="+mj-lt"/>
              </a:rPr>
              <a:t>Sallu</a:t>
            </a:r>
            <a:r>
              <a:rPr lang="en-GB" sz="1100" b="1" dirty="0">
                <a:latin typeface="+mj-lt"/>
              </a:rPr>
              <a:t> SM</a:t>
            </a:r>
            <a:r>
              <a:rPr lang="en-GB" sz="1100" dirty="0">
                <a:latin typeface="+mj-lt"/>
              </a:rPr>
              <a:t>; </a:t>
            </a:r>
            <a:r>
              <a:rPr lang="en-GB" sz="1100" dirty="0" err="1">
                <a:latin typeface="+mj-lt"/>
              </a:rPr>
              <a:t>Hubacek</a:t>
            </a:r>
            <a:r>
              <a:rPr lang="en-GB" sz="1100" dirty="0">
                <a:latin typeface="+mj-lt"/>
              </a:rPr>
              <a:t> K; </a:t>
            </a:r>
            <a:r>
              <a:rPr lang="en-GB" sz="1100" b="1" dirty="0" err="1">
                <a:latin typeface="+mj-lt"/>
              </a:rPr>
              <a:t>Paavola</a:t>
            </a:r>
            <a:r>
              <a:rPr lang="en-GB" sz="1100" b="1" dirty="0">
                <a:latin typeface="+mj-lt"/>
              </a:rPr>
              <a:t> J</a:t>
            </a:r>
            <a:r>
              <a:rPr lang="en-GB" sz="1100" dirty="0">
                <a:latin typeface="+mj-lt"/>
              </a:rPr>
              <a:t> (2014) Vulnerability of fishery-based livelihoods to the impacts of climate variability and change: insights from coastal Bangladesh, </a:t>
            </a:r>
            <a:r>
              <a:rPr lang="en-GB" sz="1100" i="1" dirty="0">
                <a:latin typeface="+mj-lt"/>
              </a:rPr>
              <a:t>Regional Environmental Change</a:t>
            </a:r>
          </a:p>
          <a:p>
            <a:endParaRPr lang="en-GB" sz="1100" dirty="0">
              <a:latin typeface="+mj-lt"/>
            </a:endParaRPr>
          </a:p>
          <a:p>
            <a:r>
              <a:rPr lang="en-GB" sz="1100" dirty="0" smtClean="0">
                <a:latin typeface="+mj-lt"/>
              </a:rPr>
              <a:t>Islam </a:t>
            </a:r>
            <a:r>
              <a:rPr lang="en-GB" sz="1100" dirty="0">
                <a:latin typeface="+mj-lt"/>
              </a:rPr>
              <a:t>MM; </a:t>
            </a:r>
            <a:r>
              <a:rPr lang="en-GB" sz="1100" b="1" dirty="0" err="1">
                <a:latin typeface="+mj-lt"/>
              </a:rPr>
              <a:t>Sallu</a:t>
            </a:r>
            <a:r>
              <a:rPr lang="en-GB" sz="1100" b="1" dirty="0">
                <a:latin typeface="+mj-lt"/>
              </a:rPr>
              <a:t> S</a:t>
            </a:r>
            <a:r>
              <a:rPr lang="en-GB" sz="1100" dirty="0">
                <a:latin typeface="+mj-lt"/>
              </a:rPr>
              <a:t>; </a:t>
            </a:r>
            <a:r>
              <a:rPr lang="en-GB" sz="1100" dirty="0" err="1">
                <a:latin typeface="+mj-lt"/>
              </a:rPr>
              <a:t>Hubacek</a:t>
            </a:r>
            <a:r>
              <a:rPr lang="en-GB" sz="1100" dirty="0">
                <a:latin typeface="+mj-lt"/>
              </a:rPr>
              <a:t> K; </a:t>
            </a:r>
            <a:r>
              <a:rPr lang="en-GB" sz="1100" b="1" dirty="0">
                <a:latin typeface="+mj-lt"/>
              </a:rPr>
              <a:t>Paavola J </a:t>
            </a:r>
            <a:r>
              <a:rPr lang="en-GB" sz="1100" dirty="0">
                <a:latin typeface="+mj-lt"/>
              </a:rPr>
              <a:t>(2014) Limits and barriers to adaptation to climate variability and change in Bangladeshi coastal fishing communities, </a:t>
            </a:r>
            <a:r>
              <a:rPr lang="en-GB" sz="1100" i="1" dirty="0">
                <a:latin typeface="+mj-lt"/>
              </a:rPr>
              <a:t>Marine Policy</a:t>
            </a:r>
            <a:endParaRPr lang="en-GB" sz="1100" dirty="0">
              <a:latin typeface="+mj-lt"/>
            </a:endParaRPr>
          </a:p>
          <a:p>
            <a:r>
              <a:rPr lang="en-GB" sz="1100" i="1" dirty="0">
                <a:latin typeface="+mj-lt"/>
              </a:rPr>
              <a:t> </a:t>
            </a:r>
            <a:endParaRPr lang="en-GB" sz="1100" dirty="0">
              <a:latin typeface="+mj-lt"/>
            </a:endParaRPr>
          </a:p>
          <a:p>
            <a:r>
              <a:rPr lang="en-GB" sz="1100" dirty="0">
                <a:latin typeface="+mj-lt"/>
              </a:rPr>
              <a:t>Lamb WF; </a:t>
            </a:r>
            <a:r>
              <a:rPr lang="en-GB" sz="1100" b="1" dirty="0">
                <a:latin typeface="+mj-lt"/>
              </a:rPr>
              <a:t>Steinberger JK</a:t>
            </a:r>
            <a:r>
              <a:rPr lang="en-GB" sz="1100" dirty="0">
                <a:latin typeface="+mj-lt"/>
              </a:rPr>
              <a:t>; Bows-Larkin A; Peters GP; Roberts JT; Wood FR (2014) Transitions in pathways of human development and carbon emissions, </a:t>
            </a:r>
            <a:r>
              <a:rPr lang="en-GB" sz="1100" i="1" dirty="0">
                <a:latin typeface="+mj-lt"/>
              </a:rPr>
              <a:t>Environmental Research Letters </a:t>
            </a:r>
            <a:endParaRPr lang="en-GB" sz="1100" i="1" dirty="0" smtClean="0">
              <a:latin typeface="+mj-lt"/>
            </a:endParaRPr>
          </a:p>
          <a:p>
            <a:endParaRPr lang="en-GB" sz="1100" dirty="0">
              <a:latin typeface="+mj-lt"/>
            </a:endParaRPr>
          </a:p>
          <a:p>
            <a:r>
              <a:rPr lang="en-GB" sz="1100" b="1" dirty="0" err="1" smtClean="0">
                <a:latin typeface="+mj-lt"/>
              </a:rPr>
              <a:t>Mathur</a:t>
            </a:r>
            <a:r>
              <a:rPr lang="en-GB" sz="1100" b="1" dirty="0" smtClean="0">
                <a:latin typeface="+mj-lt"/>
              </a:rPr>
              <a:t> </a:t>
            </a:r>
            <a:r>
              <a:rPr lang="en-GB" sz="1100" b="1" dirty="0">
                <a:latin typeface="+mj-lt"/>
              </a:rPr>
              <a:t>V</a:t>
            </a:r>
            <a:r>
              <a:rPr lang="en-GB" sz="1100" dirty="0">
                <a:latin typeface="+mj-lt"/>
              </a:rPr>
              <a:t>; </a:t>
            </a:r>
            <a:r>
              <a:rPr lang="en-GB" sz="1100" b="1" dirty="0">
                <a:latin typeface="+mj-lt"/>
              </a:rPr>
              <a:t>Afionis S</a:t>
            </a:r>
            <a:r>
              <a:rPr lang="en-GB" sz="1100" dirty="0">
                <a:latin typeface="+mj-lt"/>
              </a:rPr>
              <a:t>; </a:t>
            </a:r>
            <a:r>
              <a:rPr lang="en-GB" sz="1100" b="1" dirty="0">
                <a:latin typeface="+mj-lt"/>
              </a:rPr>
              <a:t>Paavola J</a:t>
            </a:r>
            <a:r>
              <a:rPr lang="en-GB" sz="1100" dirty="0">
                <a:latin typeface="+mj-lt"/>
              </a:rPr>
              <a:t>; </a:t>
            </a:r>
            <a:r>
              <a:rPr lang="en-GB" sz="1100" b="1" dirty="0">
                <a:latin typeface="+mj-lt"/>
              </a:rPr>
              <a:t>Dougill AJ</a:t>
            </a:r>
            <a:r>
              <a:rPr lang="en-GB" sz="1100" dirty="0">
                <a:latin typeface="+mj-lt"/>
              </a:rPr>
              <a:t>; </a:t>
            </a:r>
            <a:r>
              <a:rPr lang="en-GB" sz="1100" b="1" dirty="0">
                <a:latin typeface="+mj-lt"/>
              </a:rPr>
              <a:t>Stringer LC</a:t>
            </a:r>
            <a:r>
              <a:rPr lang="en-GB" sz="1100" dirty="0">
                <a:latin typeface="+mj-lt"/>
              </a:rPr>
              <a:t> (2014) Experiences of host communities with carbon market projects: towards multi-level climate justice, </a:t>
            </a:r>
            <a:r>
              <a:rPr lang="en-GB" sz="1100" i="1" dirty="0">
                <a:latin typeface="+mj-lt"/>
              </a:rPr>
              <a:t>Climate Policy</a:t>
            </a:r>
          </a:p>
          <a:p>
            <a:endParaRPr lang="en-GB" sz="1100" dirty="0" smtClean="0">
              <a:latin typeface="+mj-lt"/>
            </a:endParaRPr>
          </a:p>
          <a:p>
            <a:r>
              <a:rPr lang="en-GB" sz="1100" b="1" dirty="0">
                <a:latin typeface="+mj-lt"/>
              </a:rPr>
              <a:t>Stringer LC</a:t>
            </a:r>
            <a:r>
              <a:rPr lang="en-GB" sz="1100" dirty="0">
                <a:latin typeface="+mj-lt"/>
              </a:rPr>
              <a:t>; </a:t>
            </a:r>
            <a:r>
              <a:rPr lang="en-GB" sz="1100" b="1" dirty="0" err="1">
                <a:latin typeface="+mj-lt"/>
              </a:rPr>
              <a:t>Dougill</a:t>
            </a:r>
            <a:r>
              <a:rPr lang="en-GB" sz="1100" b="1" dirty="0">
                <a:latin typeface="+mj-lt"/>
              </a:rPr>
              <a:t> AJ</a:t>
            </a:r>
            <a:r>
              <a:rPr lang="en-GB" sz="1100" dirty="0">
                <a:latin typeface="+mj-lt"/>
              </a:rPr>
              <a:t>; </a:t>
            </a:r>
            <a:r>
              <a:rPr lang="en-GB" sz="1100" b="1" dirty="0">
                <a:latin typeface="+mj-lt"/>
              </a:rPr>
              <a:t>Dyer JC</a:t>
            </a:r>
            <a:r>
              <a:rPr lang="en-GB" sz="1100" dirty="0">
                <a:latin typeface="+mj-lt"/>
              </a:rPr>
              <a:t>; Vincent K; </a:t>
            </a:r>
            <a:r>
              <a:rPr lang="en-GB" sz="1100" dirty="0" err="1">
                <a:latin typeface="+mj-lt"/>
              </a:rPr>
              <a:t>Fritzsche</a:t>
            </a:r>
            <a:r>
              <a:rPr lang="en-GB" sz="1100" dirty="0">
                <a:latin typeface="+mj-lt"/>
              </a:rPr>
              <a:t> F; </a:t>
            </a:r>
            <a:r>
              <a:rPr lang="en-GB" sz="1100" dirty="0" err="1">
                <a:latin typeface="+mj-lt"/>
              </a:rPr>
              <a:t>Leventon</a:t>
            </a:r>
            <a:r>
              <a:rPr lang="en-GB" sz="1100" dirty="0">
                <a:latin typeface="+mj-lt"/>
              </a:rPr>
              <a:t> J; </a:t>
            </a:r>
            <a:r>
              <a:rPr lang="en-GB" sz="1100" dirty="0" err="1">
                <a:latin typeface="+mj-lt"/>
              </a:rPr>
              <a:t>Falcão</a:t>
            </a:r>
            <a:r>
              <a:rPr lang="en-GB" sz="1100" dirty="0">
                <a:latin typeface="+mj-lt"/>
              </a:rPr>
              <a:t> MP; </a:t>
            </a:r>
            <a:r>
              <a:rPr lang="en-GB" sz="1100" dirty="0" err="1">
                <a:latin typeface="+mj-lt"/>
              </a:rPr>
              <a:t>Manyakaidze</a:t>
            </a:r>
            <a:r>
              <a:rPr lang="en-GB" sz="1100" dirty="0">
                <a:latin typeface="+mj-lt"/>
              </a:rPr>
              <a:t> P; </a:t>
            </a:r>
            <a:r>
              <a:rPr lang="en-GB" sz="1100" dirty="0" err="1">
                <a:latin typeface="+mj-lt"/>
              </a:rPr>
              <a:t>Syampungani</a:t>
            </a:r>
            <a:r>
              <a:rPr lang="en-GB" sz="1100" dirty="0">
                <a:latin typeface="+mj-lt"/>
              </a:rPr>
              <a:t> S; Powell P; </a:t>
            </a:r>
            <a:r>
              <a:rPr lang="en-GB" sz="1100" dirty="0" err="1">
                <a:latin typeface="+mj-lt"/>
              </a:rPr>
              <a:t>Kalaba</a:t>
            </a:r>
            <a:r>
              <a:rPr lang="en-GB" sz="1100" dirty="0">
                <a:latin typeface="+mj-lt"/>
              </a:rPr>
              <a:t> G (2014) Advancing climate compatible development: lessons from southern Africa, </a:t>
            </a:r>
            <a:r>
              <a:rPr lang="en-GB" sz="1100" i="1" dirty="0">
                <a:latin typeface="+mj-lt"/>
              </a:rPr>
              <a:t>Regional Environmental </a:t>
            </a:r>
            <a:r>
              <a:rPr lang="en-GB" sz="1100" i="1" dirty="0" smtClean="0">
                <a:latin typeface="+mj-lt"/>
              </a:rPr>
              <a:t>Change</a:t>
            </a:r>
          </a:p>
          <a:p>
            <a:endParaRPr lang="en-GB" sz="1100" dirty="0">
              <a:latin typeface="+mn-lt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501008" y="863640"/>
            <a:ext cx="3356992" cy="17851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58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1100" dirty="0" err="1" smtClean="0">
                <a:latin typeface="+mj-lt"/>
              </a:rPr>
              <a:t>Suckall</a:t>
            </a:r>
            <a:r>
              <a:rPr lang="en-GB" sz="1100" dirty="0" smtClean="0">
                <a:latin typeface="+mj-lt"/>
              </a:rPr>
              <a:t> </a:t>
            </a:r>
            <a:r>
              <a:rPr lang="en-GB" sz="1100" dirty="0">
                <a:latin typeface="+mj-lt"/>
              </a:rPr>
              <a:t>N; Tompkins E; </a:t>
            </a:r>
            <a:r>
              <a:rPr lang="en-GB" sz="1100" b="1" dirty="0">
                <a:latin typeface="+mj-lt"/>
              </a:rPr>
              <a:t>Stringer L </a:t>
            </a:r>
            <a:r>
              <a:rPr lang="en-GB" sz="1100" dirty="0">
                <a:latin typeface="+mj-lt"/>
              </a:rPr>
              <a:t>(2014) Identifying trade-offs between adaptation, mitigation and development in community responses to climate and socio-economic stresses: Evidence from Zanzibar, Tanzania, </a:t>
            </a:r>
            <a:r>
              <a:rPr lang="en-GB" sz="1100" i="1" dirty="0">
                <a:latin typeface="+mj-lt"/>
              </a:rPr>
              <a:t>Applied Geography</a:t>
            </a:r>
          </a:p>
          <a:p>
            <a:endParaRPr lang="en-GB" sz="1100" dirty="0">
              <a:latin typeface="+mj-lt"/>
            </a:endParaRPr>
          </a:p>
          <a:p>
            <a:r>
              <a:rPr lang="en-GB" sz="1100" dirty="0" err="1" smtClean="0">
                <a:latin typeface="+mj-lt"/>
              </a:rPr>
              <a:t>Suckall</a:t>
            </a:r>
            <a:r>
              <a:rPr lang="en-GB" sz="1100" dirty="0" smtClean="0">
                <a:latin typeface="+mj-lt"/>
              </a:rPr>
              <a:t> </a:t>
            </a:r>
            <a:r>
              <a:rPr lang="en-GB" sz="1100" dirty="0">
                <a:latin typeface="+mj-lt"/>
              </a:rPr>
              <a:t>N; </a:t>
            </a:r>
            <a:r>
              <a:rPr lang="en-GB" sz="1100" b="1" dirty="0">
                <a:latin typeface="+mj-lt"/>
              </a:rPr>
              <a:t>Stringer LC</a:t>
            </a:r>
            <a:r>
              <a:rPr lang="en-GB" sz="1100" dirty="0">
                <a:latin typeface="+mj-lt"/>
              </a:rPr>
              <a:t>; Tompkins EL (2014) Presenting </a:t>
            </a:r>
            <a:r>
              <a:rPr lang="en-GB" sz="1100" dirty="0" smtClean="0">
                <a:latin typeface="+mj-lt"/>
              </a:rPr>
              <a:t>triple-wins</a:t>
            </a:r>
            <a:r>
              <a:rPr lang="en-GB" sz="1100" dirty="0">
                <a:latin typeface="+mj-lt"/>
              </a:rPr>
              <a:t>? assessing projects that deliver adaptation, mitigation and development co-benefits in rural Sub-Saharan Africa, </a:t>
            </a:r>
            <a:r>
              <a:rPr lang="en-GB" sz="1100" i="1" dirty="0" smtClean="0">
                <a:latin typeface="+mj-lt"/>
              </a:rPr>
              <a:t>AMBIO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01008" y="2655123"/>
            <a:ext cx="3356992" cy="618630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rgbClr val="008000"/>
                </a:solidFill>
                <a:latin typeface="+mn-lt"/>
              </a:rPr>
              <a:t>Our research focuses on themes including institutions and governance; carbon sinks; integrated carbon management; carbon finance; community-based natural resource management; forests and REDD+; social justice; risk and communication; vulnerability and poverty reduction. Geographically we focus on both developed and developing regions.</a:t>
            </a:r>
          </a:p>
          <a:p>
            <a:endParaRPr lang="en-GB" sz="1100" b="1" dirty="0" smtClean="0">
              <a:solidFill>
                <a:srgbClr val="008000"/>
              </a:solidFill>
              <a:latin typeface="+mn-lt"/>
            </a:endParaRPr>
          </a:p>
          <a:p>
            <a:r>
              <a:rPr lang="en-GB" sz="1100" b="1" dirty="0" smtClean="0">
                <a:solidFill>
                  <a:srgbClr val="008000"/>
                </a:solidFill>
                <a:latin typeface="+mn-lt"/>
              </a:rPr>
              <a:t>Current projects</a:t>
            </a:r>
          </a:p>
          <a:p>
            <a:endParaRPr lang="en-GB" sz="1100" b="1" dirty="0" smtClean="0">
              <a:solidFill>
                <a:srgbClr val="008000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GB" sz="1100" b="1" dirty="0">
                <a:latin typeface="+mn-lt"/>
              </a:rPr>
              <a:t> </a:t>
            </a:r>
            <a:r>
              <a:rPr lang="en-GB" sz="1100" dirty="0" smtClean="0">
                <a:latin typeface="+mn-lt"/>
              </a:rPr>
              <a:t>The</a:t>
            </a:r>
            <a:r>
              <a:rPr lang="en-GB" sz="1100" b="1" dirty="0" smtClean="0">
                <a:latin typeface="+mn-lt"/>
              </a:rPr>
              <a:t> </a:t>
            </a:r>
            <a:r>
              <a:rPr lang="en-GB" sz="1100" b="1" dirty="0" smtClean="0">
                <a:latin typeface="+mn-lt"/>
              </a:rPr>
              <a:t>Climate Compatible </a:t>
            </a:r>
            <a:r>
              <a:rPr lang="en-GB" sz="1100" b="1" dirty="0" smtClean="0">
                <a:latin typeface="+mn-lt"/>
              </a:rPr>
              <a:t>Development in East and Southern Africa </a:t>
            </a:r>
            <a:r>
              <a:rPr lang="en-GB" sz="1100" dirty="0" smtClean="0">
                <a:latin typeface="+mn-lt"/>
              </a:rPr>
              <a:t>project</a:t>
            </a:r>
            <a:r>
              <a:rPr lang="en-GB" sz="1100" b="1" dirty="0" smtClean="0">
                <a:latin typeface="+mn-lt"/>
              </a:rPr>
              <a:t> </a:t>
            </a:r>
            <a:r>
              <a:rPr lang="en-GB" sz="1100" dirty="0" smtClean="0">
                <a:latin typeface="+mj-lt"/>
              </a:rPr>
              <a:t>examines </a:t>
            </a:r>
            <a:r>
              <a:rPr lang="en-GB" sz="1100" dirty="0">
                <a:latin typeface="+mj-lt"/>
              </a:rPr>
              <a:t>the nature and functioning of multi-stakeholder approaches  that enable climate change mitigation and enhanced rural adaptive capacity; and </a:t>
            </a:r>
            <a:r>
              <a:rPr lang="en-GB" sz="1100" dirty="0" smtClean="0">
                <a:latin typeface="+mj-lt"/>
              </a:rPr>
              <a:t>shares </a:t>
            </a:r>
            <a:r>
              <a:rPr lang="en-GB" sz="1100" dirty="0">
                <a:latin typeface="+mj-lt"/>
              </a:rPr>
              <a:t>practical experiences emerging from </a:t>
            </a:r>
            <a:r>
              <a:rPr lang="en-GB" sz="1100" dirty="0" smtClean="0">
                <a:latin typeface="+mj-lt"/>
              </a:rPr>
              <a:t>research.</a:t>
            </a:r>
          </a:p>
          <a:p>
            <a:pPr>
              <a:buFont typeface="Arial" pitchFamily="34" charset="0"/>
              <a:buChar char="•"/>
            </a:pPr>
            <a:endParaRPr lang="en-GB" sz="1100" dirty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GB" sz="1100" dirty="0" smtClean="0">
                <a:latin typeface="+mn-lt"/>
              </a:rPr>
              <a:t> The </a:t>
            </a:r>
            <a:r>
              <a:rPr lang="en-GB" sz="1100" b="1" dirty="0" smtClean="0">
                <a:latin typeface="+mn-lt"/>
              </a:rPr>
              <a:t>Climate-resilient </a:t>
            </a:r>
            <a:r>
              <a:rPr lang="en-GB" sz="1100" b="1" dirty="0" smtClean="0">
                <a:latin typeface="+mn-lt"/>
              </a:rPr>
              <a:t>Pathways and Adaptation </a:t>
            </a:r>
            <a:r>
              <a:rPr lang="en-GB" sz="1100" dirty="0" smtClean="0">
                <a:latin typeface="+mn-lt"/>
              </a:rPr>
              <a:t>research project examines agriculture and food security adaptation strategies required for future climates.</a:t>
            </a:r>
          </a:p>
          <a:p>
            <a:pPr>
              <a:buFont typeface="Arial" pitchFamily="34" charset="0"/>
              <a:buChar char="•"/>
            </a:pPr>
            <a:endParaRPr lang="en-GB" sz="1100" dirty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GB" sz="1100" dirty="0" smtClean="0">
                <a:latin typeface="+mn-lt"/>
              </a:rPr>
              <a:t> The </a:t>
            </a:r>
            <a:r>
              <a:rPr lang="en-GB" sz="1100" b="1" dirty="0" smtClean="0">
                <a:latin typeface="+mn-lt"/>
              </a:rPr>
              <a:t>Governing Rapid Transitions </a:t>
            </a:r>
            <a:r>
              <a:rPr lang="en-GB" sz="1100" b="1" dirty="0">
                <a:latin typeface="+mn-lt"/>
              </a:rPr>
              <a:t>in M</a:t>
            </a:r>
            <a:r>
              <a:rPr lang="en-GB" sz="1100" b="1" dirty="0" smtClean="0">
                <a:latin typeface="+mn-lt"/>
              </a:rPr>
              <a:t>itigation </a:t>
            </a:r>
            <a:r>
              <a:rPr lang="en-GB" sz="1100" b="1" dirty="0">
                <a:latin typeface="+mn-lt"/>
              </a:rPr>
              <a:t>and </a:t>
            </a:r>
            <a:r>
              <a:rPr lang="en-GB" sz="1100" b="1" dirty="0" smtClean="0">
                <a:latin typeface="+mn-lt"/>
              </a:rPr>
              <a:t>Adaptation </a:t>
            </a:r>
            <a:r>
              <a:rPr lang="en-GB" sz="1100" dirty="0" smtClean="0">
                <a:latin typeface="+mn-lt"/>
              </a:rPr>
              <a:t>project </a:t>
            </a:r>
            <a:r>
              <a:rPr lang="en-GB" sz="1100" dirty="0">
                <a:latin typeface="+mn-lt"/>
              </a:rPr>
              <a:t>uses economic and institutional approaches to examine what a systemic transition to a low-carbon, climate-resilient economy might look </a:t>
            </a:r>
            <a:r>
              <a:rPr lang="en-GB" sz="1100" dirty="0" smtClean="0">
                <a:latin typeface="+mn-lt"/>
              </a:rPr>
              <a:t>like.</a:t>
            </a:r>
          </a:p>
          <a:p>
            <a:endParaRPr lang="en-GB" sz="1100" dirty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GB" sz="1100" dirty="0" smtClean="0">
                <a:latin typeface="+mn-lt"/>
              </a:rPr>
              <a:t> The </a:t>
            </a:r>
            <a:r>
              <a:rPr lang="en-GB" sz="1100" b="1" dirty="0" smtClean="0">
                <a:latin typeface="+mn-lt"/>
              </a:rPr>
              <a:t>Multi-level </a:t>
            </a:r>
            <a:r>
              <a:rPr lang="en-GB" sz="1100" b="1" dirty="0">
                <a:latin typeface="+mn-lt"/>
              </a:rPr>
              <a:t>G</a:t>
            </a:r>
            <a:r>
              <a:rPr lang="en-GB" sz="1100" b="1" dirty="0" smtClean="0">
                <a:latin typeface="+mn-lt"/>
              </a:rPr>
              <a:t>overnance</a:t>
            </a:r>
            <a:r>
              <a:rPr lang="en-GB" sz="1100" b="1" dirty="0">
                <a:latin typeface="+mn-lt"/>
              </a:rPr>
              <a:t>, REDD+ and </a:t>
            </a:r>
            <a:r>
              <a:rPr lang="en-GB" sz="1100" b="1" dirty="0" smtClean="0">
                <a:latin typeface="+mn-lt"/>
              </a:rPr>
              <a:t>Synergies </a:t>
            </a:r>
            <a:r>
              <a:rPr lang="en-GB" sz="1100" b="1" dirty="0">
                <a:latin typeface="+mn-lt"/>
              </a:rPr>
              <a:t>between </a:t>
            </a:r>
            <a:r>
              <a:rPr lang="en-GB" sz="1100" b="1" dirty="0" smtClean="0">
                <a:latin typeface="+mn-lt"/>
              </a:rPr>
              <a:t>Climate </a:t>
            </a:r>
            <a:r>
              <a:rPr lang="en-GB" sz="1100" b="1" dirty="0">
                <a:latin typeface="+mn-lt"/>
              </a:rPr>
              <a:t>C</a:t>
            </a:r>
            <a:r>
              <a:rPr lang="en-GB" sz="1100" b="1" dirty="0" smtClean="0">
                <a:latin typeface="+mn-lt"/>
              </a:rPr>
              <a:t>hange </a:t>
            </a:r>
            <a:r>
              <a:rPr lang="en-GB" sz="1100" b="1" dirty="0">
                <a:latin typeface="+mn-lt"/>
              </a:rPr>
              <a:t>M</a:t>
            </a:r>
            <a:r>
              <a:rPr lang="en-GB" sz="1100" b="1" dirty="0" smtClean="0">
                <a:latin typeface="+mn-lt"/>
              </a:rPr>
              <a:t>itigation </a:t>
            </a:r>
            <a:r>
              <a:rPr lang="en-GB" sz="1100" b="1" dirty="0">
                <a:latin typeface="+mn-lt"/>
              </a:rPr>
              <a:t>and </a:t>
            </a:r>
            <a:r>
              <a:rPr lang="en-GB" sz="1100" b="1" dirty="0" smtClean="0">
                <a:latin typeface="+mn-lt"/>
              </a:rPr>
              <a:t>Adaptation </a:t>
            </a:r>
            <a:r>
              <a:rPr lang="en-GB" sz="1100" dirty="0" smtClean="0">
                <a:latin typeface="+mn-lt"/>
              </a:rPr>
              <a:t>project </a:t>
            </a:r>
            <a:r>
              <a:rPr lang="en-GB" sz="1100" dirty="0">
                <a:latin typeface="+mn-lt"/>
              </a:rPr>
              <a:t>seeks to understand the extent to which policy processes related to forest mitigation and adaptation should be integrated at different </a:t>
            </a:r>
            <a:r>
              <a:rPr lang="en-GB" sz="1100" dirty="0" smtClean="0">
                <a:latin typeface="+mn-lt"/>
              </a:rPr>
              <a:t>scales.</a:t>
            </a:r>
          </a:p>
          <a:p>
            <a:pPr>
              <a:buFont typeface="Arial" pitchFamily="34" charset="0"/>
              <a:buChar char="•"/>
            </a:pPr>
            <a:endParaRPr lang="en-GB" sz="11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GB" sz="1100" dirty="0" smtClean="0">
                <a:latin typeface="+mn-lt"/>
              </a:rPr>
              <a:t> The </a:t>
            </a:r>
            <a:r>
              <a:rPr lang="en-GB" sz="1100" b="1" dirty="0" smtClean="0">
                <a:latin typeface="+mn-lt"/>
              </a:rPr>
              <a:t>Climate Compatible Development PhD training Network </a:t>
            </a:r>
            <a:r>
              <a:rPr lang="en-GB" sz="1100" dirty="0" smtClean="0">
                <a:latin typeface="+mn-lt"/>
              </a:rPr>
              <a:t>works with partner Universities across Yorkshire (Sheffield &amp; York) and partner institutions globally on issues of climate change and development. </a:t>
            </a:r>
          </a:p>
        </p:txBody>
      </p:sp>
      <p:pic>
        <p:nvPicPr>
          <p:cNvPr id="10" name="Picture 2" descr="C:\Users\eeeh\AppData\Local\Microsoft\Windows\Temporary Internet Files\Content.Outlook\PXY42034\Malawi March to June 2010 2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25" y="6758418"/>
            <a:ext cx="3429000" cy="1938998"/>
          </a:xfrm>
          <a:prstGeom prst="rect">
            <a:avLst/>
          </a:prstGeom>
          <a:noFill/>
          <a:ln w="19050">
            <a:solidFill>
              <a:srgbClr val="008000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0" y="8658175"/>
            <a:ext cx="3429000" cy="2308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i="1" dirty="0" smtClean="0">
                <a:latin typeface="+mn-lt"/>
              </a:rPr>
              <a:t>Bags of charcoal, for sale at the roadside in Malawi</a:t>
            </a:r>
            <a:endParaRPr lang="en-GB" sz="900" b="1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2850</TotalTime>
  <Words>768</Words>
  <Application>Microsoft Office PowerPoint</Application>
  <PresentationFormat>A4 Paper (210x297 mm)</PresentationFormat>
  <Paragraphs>65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and Helen</dc:creator>
  <cp:lastModifiedBy>Monica Di Gregorio</cp:lastModifiedBy>
  <cp:revision>266</cp:revision>
  <cp:lastPrinted>2015-08-07T09:36:07Z</cp:lastPrinted>
  <dcterms:created xsi:type="dcterms:W3CDTF">2010-09-07T07:10:33Z</dcterms:created>
  <dcterms:modified xsi:type="dcterms:W3CDTF">2015-09-30T13:05:31Z</dcterms:modified>
</cp:coreProperties>
</file>