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96" y="-3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67F8DE2-4C6B-4CAC-A65E-8ECD6EACBEDE}"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7D8BF9-DE06-4E3D-8E1B-AC7B9B73239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7F8DE2-4C6B-4CAC-A65E-8ECD6EACBEDE}"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7D8BF9-DE06-4E3D-8E1B-AC7B9B73239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7F8DE2-4C6B-4CAC-A65E-8ECD6EACBEDE}"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7D8BF9-DE06-4E3D-8E1B-AC7B9B73239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7F8DE2-4C6B-4CAC-A65E-8ECD6EACBEDE}"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7D8BF9-DE06-4E3D-8E1B-AC7B9B73239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7F8DE2-4C6B-4CAC-A65E-8ECD6EACBEDE}"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7D8BF9-DE06-4E3D-8E1B-AC7B9B73239B}"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67F8DE2-4C6B-4CAC-A65E-8ECD6EACBEDE}" type="datetimeFigureOut">
              <a:rPr lang="en-GB" smtClean="0"/>
              <a:pPr/>
              <a:t>15/06/2012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7D8BF9-DE06-4E3D-8E1B-AC7B9B73239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67F8DE2-4C6B-4CAC-A65E-8ECD6EACBEDE}" type="datetimeFigureOut">
              <a:rPr lang="en-GB" smtClean="0"/>
              <a:pPr/>
              <a:t>15/06/2012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A7D8BF9-DE06-4E3D-8E1B-AC7B9B73239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67F8DE2-4C6B-4CAC-A65E-8ECD6EACBEDE}" type="datetimeFigureOut">
              <a:rPr lang="en-GB" smtClean="0"/>
              <a:pPr/>
              <a:t>15/06/2012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A7D8BF9-DE06-4E3D-8E1B-AC7B9B73239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7F8DE2-4C6B-4CAC-A65E-8ECD6EACBEDE}" type="datetimeFigureOut">
              <a:rPr lang="en-GB" smtClean="0"/>
              <a:pPr/>
              <a:t>15/06/2012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A7D8BF9-DE06-4E3D-8E1B-AC7B9B73239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7F8DE2-4C6B-4CAC-A65E-8ECD6EACBEDE}" type="datetimeFigureOut">
              <a:rPr lang="en-GB" smtClean="0"/>
              <a:pPr/>
              <a:t>15/06/2012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7D8BF9-DE06-4E3D-8E1B-AC7B9B73239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7F8DE2-4C6B-4CAC-A65E-8ECD6EACBEDE}" type="datetimeFigureOut">
              <a:rPr lang="en-GB" smtClean="0"/>
              <a:pPr/>
              <a:t>15/06/2012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7D8BF9-DE06-4E3D-8E1B-AC7B9B73239B}"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F8DE2-4C6B-4CAC-A65E-8ECD6EACBEDE}" type="datetimeFigureOut">
              <a:rPr lang="en-GB" smtClean="0"/>
              <a:pPr/>
              <a:t>15/06/2012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D8BF9-DE06-4E3D-8E1B-AC7B9B73239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bgs.ac.uk/discoveringGeology/geologyOfBritain/viewer.html" TargetMode="External"/><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hyperlink" Target="http://www.bgs.ac.uk/"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23728" y="1916832"/>
            <a:ext cx="4608512" cy="1938992"/>
          </a:xfrm>
          <a:prstGeom prst="rect">
            <a:avLst/>
          </a:prstGeom>
          <a:noFill/>
        </p:spPr>
        <p:txBody>
          <a:bodyPr wrap="square" rtlCol="0">
            <a:spAutoFit/>
          </a:bodyPr>
          <a:lstStyle/>
          <a:p>
            <a:pPr algn="ctr"/>
            <a:r>
              <a:rPr lang="en-GB" sz="4000" b="1" dirty="0" smtClean="0"/>
              <a:t>Exercise  set 6:</a:t>
            </a:r>
          </a:p>
          <a:p>
            <a:pPr algn="ctr"/>
            <a:r>
              <a:rPr lang="en-GB" sz="4000" b="1" dirty="0" smtClean="0"/>
              <a:t>Geological map of Leeds area</a:t>
            </a:r>
            <a:endParaRPr lang="en-GB" sz="4000" b="1" dirty="0"/>
          </a:p>
        </p:txBody>
      </p:sp>
      <p:sp>
        <p:nvSpPr>
          <p:cNvPr id="5" name="TextBox 4"/>
          <p:cNvSpPr txBox="1"/>
          <p:nvPr/>
        </p:nvSpPr>
        <p:spPr>
          <a:xfrm>
            <a:off x="0" y="5445224"/>
            <a:ext cx="8792150" cy="369332"/>
          </a:xfrm>
          <a:prstGeom prst="rect">
            <a:avLst/>
          </a:prstGeom>
          <a:noFill/>
        </p:spPr>
        <p:txBody>
          <a:bodyPr wrap="none" rtlCol="0">
            <a:spAutoFit/>
          </a:bodyPr>
          <a:lstStyle/>
          <a:p>
            <a:r>
              <a:rPr lang="en-GB" dirty="0" smtClean="0"/>
              <a:t>To view this exercise just press </a:t>
            </a:r>
            <a:r>
              <a:rPr lang="en-GB" b="1" dirty="0" smtClean="0"/>
              <a:t>F5</a:t>
            </a:r>
            <a:r>
              <a:rPr lang="en-GB" dirty="0" smtClean="0"/>
              <a:t> now. Then click the mouse to continue through the slides.</a:t>
            </a:r>
            <a:endParaRPr lang="en-GB" dirty="0"/>
          </a:p>
        </p:txBody>
      </p:sp>
      <p:grpSp>
        <p:nvGrpSpPr>
          <p:cNvPr id="7" name="Group 6"/>
          <p:cNvGrpSpPr/>
          <p:nvPr/>
        </p:nvGrpSpPr>
        <p:grpSpPr>
          <a:xfrm>
            <a:off x="0" y="6021288"/>
            <a:ext cx="9144000" cy="864096"/>
            <a:chOff x="0" y="6021288"/>
            <a:chExt cx="9144000" cy="864096"/>
          </a:xfrm>
        </p:grpSpPr>
        <p:sp>
          <p:nvSpPr>
            <p:cNvPr id="8" name="Rectangle 7"/>
            <p:cNvSpPr/>
            <p:nvPr/>
          </p:nvSpPr>
          <p:spPr>
            <a:xfrm>
              <a:off x="0" y="6021288"/>
              <a:ext cx="9144000" cy="8367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35496" y="6516052"/>
              <a:ext cx="4824536"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School of Earth and Environment</a:t>
              </a:r>
              <a:endParaRPr lang="en-GB" b="1" dirty="0">
                <a:solidFill>
                  <a:schemeClr val="bg1"/>
                </a:solidFill>
                <a:latin typeface="Arial" pitchFamily="34" charset="0"/>
                <a:cs typeface="Arial" pitchFamily="34" charset="0"/>
              </a:endParaRPr>
            </a:p>
          </p:txBody>
        </p:sp>
        <p:pic>
          <p:nvPicPr>
            <p:cNvPr id="10" name="Picture 9" descr="http://www.medslearning.leeds.ac.uk/template_images/uni_logo2.gif"/>
            <p:cNvPicPr>
              <a:picLocks noChangeAspect="1" noChangeArrowheads="1"/>
            </p:cNvPicPr>
            <p:nvPr/>
          </p:nvPicPr>
          <p:blipFill>
            <a:blip r:embed="rId2" cstate="print"/>
            <a:srcRect/>
            <a:stretch>
              <a:fillRect/>
            </a:stretch>
          </p:blipFill>
          <p:spPr bwMode="auto">
            <a:xfrm>
              <a:off x="7092280" y="6043824"/>
              <a:ext cx="2051720" cy="814175"/>
            </a:xfrm>
            <a:prstGeom prst="rect">
              <a:avLst/>
            </a:prstGeom>
            <a:noFill/>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021288"/>
            <a:ext cx="9144000" cy="864096"/>
            <a:chOff x="0" y="6021288"/>
            <a:chExt cx="9144000" cy="864096"/>
          </a:xfrm>
        </p:grpSpPr>
        <p:sp>
          <p:nvSpPr>
            <p:cNvPr id="3" name="Rectangle 2"/>
            <p:cNvSpPr/>
            <p:nvPr/>
          </p:nvSpPr>
          <p:spPr>
            <a:xfrm>
              <a:off x="0" y="6021288"/>
              <a:ext cx="9144000" cy="8367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35496" y="6516052"/>
              <a:ext cx="4824536"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School of Earth and Environment</a:t>
              </a:r>
              <a:endParaRPr lang="en-GB" b="1" dirty="0">
                <a:solidFill>
                  <a:schemeClr val="bg1"/>
                </a:solidFill>
                <a:latin typeface="Arial" pitchFamily="34" charset="0"/>
                <a:cs typeface="Arial" pitchFamily="34" charset="0"/>
              </a:endParaRPr>
            </a:p>
          </p:txBody>
        </p:sp>
        <p:pic>
          <p:nvPicPr>
            <p:cNvPr id="5" name="Picture 4" descr="http://www.medslearning.leeds.ac.uk/template_images/uni_logo2.gif"/>
            <p:cNvPicPr>
              <a:picLocks noChangeAspect="1" noChangeArrowheads="1"/>
            </p:cNvPicPr>
            <p:nvPr/>
          </p:nvPicPr>
          <p:blipFill>
            <a:blip r:embed="rId2" cstate="print"/>
            <a:srcRect/>
            <a:stretch>
              <a:fillRect/>
            </a:stretch>
          </p:blipFill>
          <p:spPr bwMode="auto">
            <a:xfrm>
              <a:off x="7092280" y="6043824"/>
              <a:ext cx="2051720" cy="814175"/>
            </a:xfrm>
            <a:prstGeom prst="rect">
              <a:avLst/>
            </a:prstGeom>
            <a:noFill/>
          </p:spPr>
        </p:pic>
      </p:grpSp>
      <p:sp>
        <p:nvSpPr>
          <p:cNvPr id="6" name="Rectangle 5"/>
          <p:cNvSpPr/>
          <p:nvPr/>
        </p:nvSpPr>
        <p:spPr>
          <a:xfrm>
            <a:off x="1683943" y="260648"/>
            <a:ext cx="5162953" cy="584775"/>
          </a:xfrm>
          <a:prstGeom prst="rect">
            <a:avLst/>
          </a:prstGeom>
        </p:spPr>
        <p:txBody>
          <a:bodyPr wrap="none">
            <a:spAutoFit/>
          </a:bodyPr>
          <a:lstStyle/>
          <a:p>
            <a:pPr lvl="0" algn="ctr"/>
            <a:r>
              <a:rPr lang="en-GB" sz="3200" b="1" dirty="0" smtClean="0"/>
              <a:t>Geological map of Leeds area</a:t>
            </a:r>
          </a:p>
        </p:txBody>
      </p:sp>
      <p:sp>
        <p:nvSpPr>
          <p:cNvPr id="7" name="TextBox 6"/>
          <p:cNvSpPr txBox="1"/>
          <p:nvPr/>
        </p:nvSpPr>
        <p:spPr>
          <a:xfrm>
            <a:off x="-36512" y="764704"/>
            <a:ext cx="3456384" cy="1754326"/>
          </a:xfrm>
          <a:prstGeom prst="rect">
            <a:avLst/>
          </a:prstGeom>
          <a:noFill/>
        </p:spPr>
        <p:txBody>
          <a:bodyPr wrap="square" rtlCol="0">
            <a:spAutoFit/>
          </a:bodyPr>
          <a:lstStyle/>
          <a:p>
            <a:pPr marL="342900" indent="-342900"/>
            <a:endParaRPr lang="en-GB" b="1" dirty="0"/>
          </a:p>
          <a:p>
            <a:pPr marL="342900" indent="-342900">
              <a:buFont typeface="+mj-lt"/>
              <a:buAutoNum type="arabicPeriod" startAt="10"/>
            </a:pPr>
            <a:r>
              <a:rPr lang="en-GB" b="1" dirty="0" smtClean="0"/>
              <a:t>Mark on the map the general direction of </a:t>
            </a:r>
            <a:r>
              <a:rPr lang="en-GB" b="1" dirty="0" err="1" smtClean="0"/>
              <a:t>younging</a:t>
            </a:r>
            <a:r>
              <a:rPr lang="en-GB" b="1" dirty="0" smtClean="0"/>
              <a:t> of the bedrock.</a:t>
            </a:r>
            <a:endParaRPr lang="en-GB" b="1" dirty="0" smtClean="0"/>
          </a:p>
          <a:p>
            <a:pPr marL="342900" indent="-342900"/>
            <a:r>
              <a:rPr lang="en-GB" dirty="0" smtClean="0"/>
              <a:t> </a:t>
            </a:r>
            <a:endParaRPr lang="en-GB" b="1" dirty="0" smtClean="0"/>
          </a:p>
          <a:p>
            <a:pPr marL="342900" indent="-342900">
              <a:buFont typeface="+mj-lt"/>
              <a:buAutoNum type="arabicPeriod" startAt="9"/>
            </a:pPr>
            <a:endParaRPr lang="en-GB" dirty="0"/>
          </a:p>
        </p:txBody>
      </p:sp>
      <p:pic>
        <p:nvPicPr>
          <p:cNvPr id="8" name="Picture 2"/>
          <p:cNvPicPr>
            <a:picLocks noChangeAspect="1" noChangeArrowheads="1"/>
          </p:cNvPicPr>
          <p:nvPr/>
        </p:nvPicPr>
        <p:blipFill>
          <a:blip r:embed="rId3" cstate="print"/>
          <a:srcRect/>
          <a:stretch>
            <a:fillRect/>
          </a:stretch>
        </p:blipFill>
        <p:spPr bwMode="auto">
          <a:xfrm>
            <a:off x="3660331" y="764704"/>
            <a:ext cx="4872109" cy="5256584"/>
          </a:xfrm>
          <a:prstGeom prst="rect">
            <a:avLst/>
          </a:prstGeom>
          <a:noFill/>
          <a:ln w="9525">
            <a:noFill/>
            <a:miter lim="800000"/>
            <a:headEnd/>
            <a:tailEnd/>
          </a:ln>
        </p:spPr>
      </p:pic>
      <p:pic>
        <p:nvPicPr>
          <p:cNvPr id="3074" name="Picture 2"/>
          <p:cNvPicPr>
            <a:picLocks noChangeAspect="1" noChangeArrowheads="1"/>
          </p:cNvPicPr>
          <p:nvPr/>
        </p:nvPicPr>
        <p:blipFill>
          <a:blip r:embed="rId4" cstate="print"/>
          <a:srcRect/>
          <a:stretch>
            <a:fillRect/>
          </a:stretch>
        </p:blipFill>
        <p:spPr bwMode="auto">
          <a:xfrm>
            <a:off x="3635896" y="764703"/>
            <a:ext cx="4896544" cy="526346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021288"/>
            <a:ext cx="9144000" cy="864096"/>
            <a:chOff x="0" y="6021288"/>
            <a:chExt cx="9144000" cy="864096"/>
          </a:xfrm>
        </p:grpSpPr>
        <p:sp>
          <p:nvSpPr>
            <p:cNvPr id="3" name="Rectangle 2"/>
            <p:cNvSpPr/>
            <p:nvPr/>
          </p:nvSpPr>
          <p:spPr>
            <a:xfrm>
              <a:off x="0" y="6021288"/>
              <a:ext cx="9144000" cy="8367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35496" y="6516052"/>
              <a:ext cx="4824536"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School of Earth and Environment</a:t>
              </a:r>
              <a:endParaRPr lang="en-GB" b="1" dirty="0">
                <a:solidFill>
                  <a:schemeClr val="bg1"/>
                </a:solidFill>
                <a:latin typeface="Arial" pitchFamily="34" charset="0"/>
                <a:cs typeface="Arial" pitchFamily="34" charset="0"/>
              </a:endParaRPr>
            </a:p>
          </p:txBody>
        </p:sp>
        <p:pic>
          <p:nvPicPr>
            <p:cNvPr id="5" name="Picture 4" descr="http://www.medslearning.leeds.ac.uk/template_images/uni_logo2.gif"/>
            <p:cNvPicPr>
              <a:picLocks noChangeAspect="1" noChangeArrowheads="1"/>
            </p:cNvPicPr>
            <p:nvPr/>
          </p:nvPicPr>
          <p:blipFill>
            <a:blip r:embed="rId2" cstate="print"/>
            <a:srcRect/>
            <a:stretch>
              <a:fillRect/>
            </a:stretch>
          </p:blipFill>
          <p:spPr bwMode="auto">
            <a:xfrm>
              <a:off x="7092280" y="6043824"/>
              <a:ext cx="2051720" cy="814175"/>
            </a:xfrm>
            <a:prstGeom prst="rect">
              <a:avLst/>
            </a:prstGeom>
            <a:noFill/>
          </p:spPr>
        </p:pic>
      </p:grpSp>
      <p:sp>
        <p:nvSpPr>
          <p:cNvPr id="6" name="TextBox 5"/>
          <p:cNvSpPr txBox="1"/>
          <p:nvPr/>
        </p:nvSpPr>
        <p:spPr>
          <a:xfrm>
            <a:off x="-36512" y="764704"/>
            <a:ext cx="3456384" cy="1477328"/>
          </a:xfrm>
          <a:prstGeom prst="rect">
            <a:avLst/>
          </a:prstGeom>
          <a:noFill/>
        </p:spPr>
        <p:txBody>
          <a:bodyPr wrap="square" rtlCol="0">
            <a:spAutoFit/>
          </a:bodyPr>
          <a:lstStyle/>
          <a:p>
            <a:pPr marL="342900" indent="-342900"/>
            <a:endParaRPr lang="en-GB" b="1" dirty="0"/>
          </a:p>
          <a:p>
            <a:pPr marL="342900" indent="-342900">
              <a:buFont typeface="+mj-lt"/>
              <a:buAutoNum type="arabicPeriod" startAt="11"/>
            </a:pPr>
            <a:r>
              <a:rPr lang="en-GB" b="1" dirty="0" smtClean="0"/>
              <a:t>Mark on the map the unconformity.</a:t>
            </a:r>
          </a:p>
          <a:p>
            <a:pPr marL="342900" indent="-342900"/>
            <a:r>
              <a:rPr lang="en-GB" dirty="0" smtClean="0"/>
              <a:t> </a:t>
            </a:r>
            <a:endParaRPr lang="en-GB" b="1" dirty="0" smtClean="0"/>
          </a:p>
          <a:p>
            <a:pPr marL="342900" indent="-342900">
              <a:buFont typeface="+mj-lt"/>
              <a:buAutoNum type="arabicPeriod" startAt="9"/>
            </a:pPr>
            <a:endParaRPr lang="en-GB" dirty="0"/>
          </a:p>
        </p:txBody>
      </p:sp>
      <p:sp>
        <p:nvSpPr>
          <p:cNvPr id="7" name="Rectangle 6"/>
          <p:cNvSpPr/>
          <p:nvPr/>
        </p:nvSpPr>
        <p:spPr>
          <a:xfrm>
            <a:off x="1683943" y="260648"/>
            <a:ext cx="5162953" cy="584775"/>
          </a:xfrm>
          <a:prstGeom prst="rect">
            <a:avLst/>
          </a:prstGeom>
        </p:spPr>
        <p:txBody>
          <a:bodyPr wrap="none">
            <a:spAutoFit/>
          </a:bodyPr>
          <a:lstStyle/>
          <a:p>
            <a:pPr lvl="0" algn="ctr"/>
            <a:r>
              <a:rPr lang="en-GB" sz="3200" b="1" dirty="0" smtClean="0"/>
              <a:t>Geological map of Leeds area</a:t>
            </a:r>
          </a:p>
        </p:txBody>
      </p:sp>
      <p:pic>
        <p:nvPicPr>
          <p:cNvPr id="8" name="Picture 2"/>
          <p:cNvPicPr>
            <a:picLocks noChangeAspect="1" noChangeArrowheads="1"/>
          </p:cNvPicPr>
          <p:nvPr/>
        </p:nvPicPr>
        <p:blipFill>
          <a:blip r:embed="rId3" cstate="print"/>
          <a:srcRect/>
          <a:stretch>
            <a:fillRect/>
          </a:stretch>
        </p:blipFill>
        <p:spPr bwMode="auto">
          <a:xfrm>
            <a:off x="3925312" y="764704"/>
            <a:ext cx="4756163" cy="5112568"/>
          </a:xfrm>
          <a:prstGeom prst="rect">
            <a:avLst/>
          </a:prstGeom>
          <a:noFill/>
          <a:ln w="9525">
            <a:noFill/>
            <a:miter lim="800000"/>
            <a:headEnd/>
            <a:tailEnd/>
          </a:ln>
        </p:spPr>
      </p:pic>
      <p:pic>
        <p:nvPicPr>
          <p:cNvPr id="4098" name="Picture 2"/>
          <p:cNvPicPr>
            <a:picLocks noChangeAspect="1" noChangeArrowheads="1"/>
          </p:cNvPicPr>
          <p:nvPr/>
        </p:nvPicPr>
        <p:blipFill>
          <a:blip r:embed="rId4" cstate="print"/>
          <a:srcRect/>
          <a:stretch>
            <a:fillRect/>
          </a:stretch>
        </p:blipFill>
        <p:spPr bwMode="auto">
          <a:xfrm>
            <a:off x="3923928" y="764704"/>
            <a:ext cx="4774501" cy="524331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512" y="764705"/>
            <a:ext cx="3456384" cy="1200329"/>
          </a:xfrm>
          <a:prstGeom prst="rect">
            <a:avLst/>
          </a:prstGeom>
          <a:noFill/>
        </p:spPr>
        <p:txBody>
          <a:bodyPr wrap="square" rtlCol="0">
            <a:spAutoFit/>
          </a:bodyPr>
          <a:lstStyle/>
          <a:p>
            <a:pPr marL="342900" indent="-342900"/>
            <a:endParaRPr lang="en-GB" b="1" dirty="0"/>
          </a:p>
          <a:p>
            <a:pPr marL="342900" indent="-342900">
              <a:buFont typeface="+mj-lt"/>
              <a:buAutoNum type="arabicPeriod" startAt="12"/>
            </a:pPr>
            <a:r>
              <a:rPr lang="en-GB" b="1" dirty="0" smtClean="0"/>
              <a:t>What is the reason for the shape of the outcrop highlighted by the circle?</a:t>
            </a:r>
          </a:p>
        </p:txBody>
      </p:sp>
      <p:sp>
        <p:nvSpPr>
          <p:cNvPr id="3" name="Rectangle 2"/>
          <p:cNvSpPr/>
          <p:nvPr/>
        </p:nvSpPr>
        <p:spPr>
          <a:xfrm>
            <a:off x="1683943" y="260648"/>
            <a:ext cx="5162953" cy="584775"/>
          </a:xfrm>
          <a:prstGeom prst="rect">
            <a:avLst/>
          </a:prstGeom>
        </p:spPr>
        <p:txBody>
          <a:bodyPr wrap="none">
            <a:spAutoFit/>
          </a:bodyPr>
          <a:lstStyle/>
          <a:p>
            <a:pPr lvl="0" algn="ctr"/>
            <a:r>
              <a:rPr lang="en-GB" sz="3200" b="1" dirty="0" smtClean="0"/>
              <a:t>Geological map of Leeds area</a:t>
            </a:r>
          </a:p>
        </p:txBody>
      </p:sp>
      <p:pic>
        <p:nvPicPr>
          <p:cNvPr id="5122" name="Picture 2"/>
          <p:cNvPicPr>
            <a:picLocks noChangeAspect="1" noChangeArrowheads="1"/>
          </p:cNvPicPr>
          <p:nvPr/>
        </p:nvPicPr>
        <p:blipFill>
          <a:blip r:embed="rId2" cstate="print"/>
          <a:srcRect/>
          <a:stretch>
            <a:fillRect/>
          </a:stretch>
        </p:blipFill>
        <p:spPr bwMode="auto">
          <a:xfrm>
            <a:off x="3995936" y="764704"/>
            <a:ext cx="4610488" cy="5085184"/>
          </a:xfrm>
          <a:prstGeom prst="rect">
            <a:avLst/>
          </a:prstGeom>
          <a:noFill/>
          <a:ln w="9525">
            <a:noFill/>
            <a:miter lim="800000"/>
            <a:headEnd/>
            <a:tailEnd/>
          </a:ln>
        </p:spPr>
      </p:pic>
      <p:sp>
        <p:nvSpPr>
          <p:cNvPr id="5" name="Rectangle 4"/>
          <p:cNvSpPr/>
          <p:nvPr/>
        </p:nvSpPr>
        <p:spPr>
          <a:xfrm>
            <a:off x="0" y="6021288"/>
            <a:ext cx="9144000" cy="8367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 name="Group 5"/>
          <p:cNvGrpSpPr/>
          <p:nvPr/>
        </p:nvGrpSpPr>
        <p:grpSpPr>
          <a:xfrm>
            <a:off x="0" y="6021288"/>
            <a:ext cx="9144000" cy="864096"/>
            <a:chOff x="0" y="6021288"/>
            <a:chExt cx="9144000" cy="864096"/>
          </a:xfrm>
        </p:grpSpPr>
        <p:sp>
          <p:nvSpPr>
            <p:cNvPr id="7" name="Rectangle 6"/>
            <p:cNvSpPr/>
            <p:nvPr/>
          </p:nvSpPr>
          <p:spPr>
            <a:xfrm>
              <a:off x="0" y="6021288"/>
              <a:ext cx="9144000" cy="8367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35496" y="6516052"/>
              <a:ext cx="4824536"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School of Earth and Environment</a:t>
              </a:r>
              <a:endParaRPr lang="en-GB" b="1" dirty="0">
                <a:solidFill>
                  <a:schemeClr val="bg1"/>
                </a:solidFill>
                <a:latin typeface="Arial" pitchFamily="34" charset="0"/>
                <a:cs typeface="Arial" pitchFamily="34" charset="0"/>
              </a:endParaRPr>
            </a:p>
          </p:txBody>
        </p:sp>
        <p:pic>
          <p:nvPicPr>
            <p:cNvPr id="9" name="Picture 8" descr="http://www.medslearning.leeds.ac.uk/template_images/uni_logo2.gif"/>
            <p:cNvPicPr>
              <a:picLocks noChangeAspect="1" noChangeArrowheads="1"/>
            </p:cNvPicPr>
            <p:nvPr/>
          </p:nvPicPr>
          <p:blipFill>
            <a:blip r:embed="rId3" cstate="print"/>
            <a:srcRect/>
            <a:stretch>
              <a:fillRect/>
            </a:stretch>
          </p:blipFill>
          <p:spPr bwMode="auto">
            <a:xfrm>
              <a:off x="7092280" y="6043824"/>
              <a:ext cx="2051720" cy="814175"/>
            </a:xfrm>
            <a:prstGeom prst="rect">
              <a:avLst/>
            </a:prstGeom>
            <a:noFill/>
          </p:spPr>
        </p:pic>
      </p:grpSp>
      <p:sp>
        <p:nvSpPr>
          <p:cNvPr id="11" name="TextBox 10"/>
          <p:cNvSpPr txBox="1"/>
          <p:nvPr/>
        </p:nvSpPr>
        <p:spPr>
          <a:xfrm>
            <a:off x="323528" y="1916832"/>
            <a:ext cx="3384376" cy="1200329"/>
          </a:xfrm>
          <a:prstGeom prst="rect">
            <a:avLst/>
          </a:prstGeom>
          <a:noFill/>
        </p:spPr>
        <p:txBody>
          <a:bodyPr wrap="square" rtlCol="0">
            <a:spAutoFit/>
          </a:bodyPr>
          <a:lstStyle/>
          <a:p>
            <a:r>
              <a:rPr lang="en-GB" dirty="0" smtClean="0"/>
              <a:t>This displacement of younger middle </a:t>
            </a:r>
            <a:r>
              <a:rPr lang="en-GB" dirty="0" smtClean="0"/>
              <a:t>Pennine </a:t>
            </a:r>
            <a:r>
              <a:rPr lang="en-GB" dirty="0" smtClean="0"/>
              <a:t>coal measure into the older lower </a:t>
            </a:r>
            <a:r>
              <a:rPr lang="en-GB" dirty="0" smtClean="0"/>
              <a:t>Pennine </a:t>
            </a:r>
            <a:r>
              <a:rPr lang="en-GB" dirty="0" smtClean="0"/>
              <a:t>coal measure is due to a large fault.</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476672"/>
            <a:ext cx="1808700" cy="584775"/>
          </a:xfrm>
          <a:prstGeom prst="rect">
            <a:avLst/>
          </a:prstGeom>
          <a:noFill/>
        </p:spPr>
        <p:txBody>
          <a:bodyPr wrap="none" rtlCol="0">
            <a:spAutoFit/>
          </a:bodyPr>
          <a:lstStyle/>
          <a:p>
            <a:r>
              <a:rPr lang="en-GB" sz="3200" b="1" dirty="0" smtClean="0"/>
              <a:t>Summary</a:t>
            </a:r>
            <a:endParaRPr lang="en-GB" sz="3200" b="1" dirty="0"/>
          </a:p>
        </p:txBody>
      </p:sp>
      <p:sp>
        <p:nvSpPr>
          <p:cNvPr id="3" name="Rectangle 2"/>
          <p:cNvSpPr/>
          <p:nvPr/>
        </p:nvSpPr>
        <p:spPr>
          <a:xfrm>
            <a:off x="395536" y="1484784"/>
            <a:ext cx="7560840" cy="1754326"/>
          </a:xfrm>
          <a:prstGeom prst="rect">
            <a:avLst/>
          </a:prstGeom>
        </p:spPr>
        <p:txBody>
          <a:bodyPr wrap="square">
            <a:spAutoFit/>
          </a:bodyPr>
          <a:lstStyle/>
          <a:p>
            <a:r>
              <a:rPr lang="en-GB" dirty="0" smtClean="0"/>
              <a:t>You should now be more familiar with:</a:t>
            </a:r>
          </a:p>
          <a:p>
            <a:pPr lvl="3">
              <a:buFont typeface="Arial" pitchFamily="34" charset="0"/>
              <a:buChar char="•"/>
            </a:pPr>
            <a:r>
              <a:rPr lang="en-GB" dirty="0" smtClean="0"/>
              <a:t> Using more complex geological maps.</a:t>
            </a:r>
          </a:p>
          <a:p>
            <a:pPr lvl="3">
              <a:buFont typeface="Arial" pitchFamily="34" charset="0"/>
              <a:buChar char="•"/>
            </a:pPr>
            <a:r>
              <a:rPr lang="en-GB" dirty="0"/>
              <a:t> </a:t>
            </a:r>
            <a:r>
              <a:rPr lang="en-GB" dirty="0" smtClean="0"/>
              <a:t>The geology of the Leeds area.</a:t>
            </a:r>
          </a:p>
          <a:p>
            <a:pPr lvl="3">
              <a:buFont typeface="Arial" pitchFamily="34" charset="0"/>
              <a:buChar char="•"/>
            </a:pPr>
            <a:r>
              <a:rPr lang="en-GB" dirty="0"/>
              <a:t> </a:t>
            </a:r>
            <a:r>
              <a:rPr lang="en-GB" dirty="0" smtClean="0"/>
              <a:t>The appearance of faults on geological maps.</a:t>
            </a:r>
          </a:p>
          <a:p>
            <a:pPr lvl="3">
              <a:buFont typeface="Arial" pitchFamily="34" charset="0"/>
              <a:buChar char="•"/>
            </a:pPr>
            <a:r>
              <a:rPr lang="en-GB" dirty="0"/>
              <a:t> </a:t>
            </a:r>
            <a:r>
              <a:rPr lang="en-GB" dirty="0" smtClean="0"/>
              <a:t>The appearance of superficial deposits on geological maps.</a:t>
            </a:r>
          </a:p>
          <a:p>
            <a:pPr lvl="3">
              <a:buFont typeface="Arial" pitchFamily="34" charset="0"/>
              <a:buChar char="•"/>
            </a:pPr>
            <a:r>
              <a:rPr lang="en-GB" dirty="0"/>
              <a:t> </a:t>
            </a:r>
            <a:r>
              <a:rPr lang="en-GB" dirty="0" smtClean="0"/>
              <a:t>How to draw a quick sketch map.</a:t>
            </a:r>
          </a:p>
        </p:txBody>
      </p:sp>
      <p:grpSp>
        <p:nvGrpSpPr>
          <p:cNvPr id="4" name="Group 3"/>
          <p:cNvGrpSpPr/>
          <p:nvPr/>
        </p:nvGrpSpPr>
        <p:grpSpPr>
          <a:xfrm>
            <a:off x="0" y="6021288"/>
            <a:ext cx="9144000" cy="864096"/>
            <a:chOff x="0" y="6021288"/>
            <a:chExt cx="9144000" cy="864096"/>
          </a:xfrm>
        </p:grpSpPr>
        <p:sp>
          <p:nvSpPr>
            <p:cNvPr id="5" name="Rectangle 4"/>
            <p:cNvSpPr/>
            <p:nvPr/>
          </p:nvSpPr>
          <p:spPr>
            <a:xfrm>
              <a:off x="0" y="6021288"/>
              <a:ext cx="9144000" cy="8367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5496" y="6516052"/>
              <a:ext cx="4824536"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School of Earth and Environment</a:t>
              </a:r>
              <a:endParaRPr lang="en-GB" b="1" dirty="0">
                <a:solidFill>
                  <a:schemeClr val="bg1"/>
                </a:solidFill>
                <a:latin typeface="Arial" pitchFamily="34" charset="0"/>
                <a:cs typeface="Arial" pitchFamily="34" charset="0"/>
              </a:endParaRPr>
            </a:p>
          </p:txBody>
        </p:sp>
        <p:pic>
          <p:nvPicPr>
            <p:cNvPr id="7" name="Picture 6" descr="http://www.medslearning.leeds.ac.uk/template_images/uni_logo2.gif"/>
            <p:cNvPicPr>
              <a:picLocks noChangeAspect="1" noChangeArrowheads="1"/>
            </p:cNvPicPr>
            <p:nvPr/>
          </p:nvPicPr>
          <p:blipFill>
            <a:blip r:embed="rId2" cstate="print"/>
            <a:srcRect/>
            <a:stretch>
              <a:fillRect/>
            </a:stretch>
          </p:blipFill>
          <p:spPr bwMode="auto">
            <a:xfrm>
              <a:off x="7092280" y="6043824"/>
              <a:ext cx="2051720" cy="814175"/>
            </a:xfrm>
            <a:prstGeom prst="rect">
              <a:avLst/>
            </a:prstGeom>
            <a:noFill/>
          </p:spPr>
        </p:pic>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021288"/>
            <a:ext cx="9144000" cy="864096"/>
            <a:chOff x="0" y="6021288"/>
            <a:chExt cx="9144000" cy="864096"/>
          </a:xfrm>
        </p:grpSpPr>
        <p:sp>
          <p:nvSpPr>
            <p:cNvPr id="3" name="Rectangle 2"/>
            <p:cNvSpPr/>
            <p:nvPr/>
          </p:nvSpPr>
          <p:spPr>
            <a:xfrm>
              <a:off x="0" y="6021288"/>
              <a:ext cx="9144000" cy="8367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35496" y="6516052"/>
              <a:ext cx="4824536"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School of Earth and Environment</a:t>
              </a:r>
              <a:endParaRPr lang="en-GB" b="1" dirty="0">
                <a:solidFill>
                  <a:schemeClr val="bg1"/>
                </a:solidFill>
                <a:latin typeface="Arial" pitchFamily="34" charset="0"/>
                <a:cs typeface="Arial" pitchFamily="34" charset="0"/>
              </a:endParaRPr>
            </a:p>
          </p:txBody>
        </p:sp>
        <p:pic>
          <p:nvPicPr>
            <p:cNvPr id="5" name="Picture 4" descr="http://www.medslearning.leeds.ac.uk/template_images/uni_logo2.gif"/>
            <p:cNvPicPr>
              <a:picLocks noChangeAspect="1" noChangeArrowheads="1"/>
            </p:cNvPicPr>
            <p:nvPr/>
          </p:nvPicPr>
          <p:blipFill>
            <a:blip r:embed="rId2" cstate="print"/>
            <a:srcRect/>
            <a:stretch>
              <a:fillRect/>
            </a:stretch>
          </p:blipFill>
          <p:spPr bwMode="auto">
            <a:xfrm>
              <a:off x="7092280" y="6043824"/>
              <a:ext cx="2051720" cy="814175"/>
            </a:xfrm>
            <a:prstGeom prst="rect">
              <a:avLst/>
            </a:prstGeom>
            <a:noFill/>
          </p:spPr>
        </p:pic>
      </p:grpSp>
      <p:sp>
        <p:nvSpPr>
          <p:cNvPr id="6" name="Rectangle 5"/>
          <p:cNvSpPr/>
          <p:nvPr/>
        </p:nvSpPr>
        <p:spPr>
          <a:xfrm>
            <a:off x="1683943" y="260648"/>
            <a:ext cx="5162953" cy="584775"/>
          </a:xfrm>
          <a:prstGeom prst="rect">
            <a:avLst/>
          </a:prstGeom>
        </p:spPr>
        <p:txBody>
          <a:bodyPr wrap="none">
            <a:spAutoFit/>
          </a:bodyPr>
          <a:lstStyle/>
          <a:p>
            <a:pPr lvl="0" algn="ctr"/>
            <a:r>
              <a:rPr lang="en-GB" sz="3200" b="1" dirty="0" smtClean="0"/>
              <a:t>Geological map of Leeds area</a:t>
            </a:r>
          </a:p>
        </p:txBody>
      </p:sp>
      <p:sp>
        <p:nvSpPr>
          <p:cNvPr id="7" name="TextBox 6"/>
          <p:cNvSpPr txBox="1"/>
          <p:nvPr/>
        </p:nvSpPr>
        <p:spPr>
          <a:xfrm>
            <a:off x="755576" y="1340768"/>
            <a:ext cx="7725833" cy="2862322"/>
          </a:xfrm>
          <a:prstGeom prst="rect">
            <a:avLst/>
          </a:prstGeom>
          <a:noFill/>
        </p:spPr>
        <p:txBody>
          <a:bodyPr wrap="none" rtlCol="0">
            <a:spAutoFit/>
          </a:bodyPr>
          <a:lstStyle/>
          <a:p>
            <a:pPr>
              <a:buFont typeface="Arial" pitchFamily="34" charset="0"/>
              <a:buChar char="•"/>
            </a:pPr>
            <a:r>
              <a:rPr lang="en-GB" dirty="0" smtClean="0"/>
              <a:t> This presentation is to be completed in conjunction with exercise worksheet 6.</a:t>
            </a:r>
          </a:p>
          <a:p>
            <a:pPr>
              <a:buFont typeface="Arial" pitchFamily="34" charset="0"/>
              <a:buChar char="•"/>
            </a:pPr>
            <a:endParaRPr lang="en-GB" dirty="0"/>
          </a:p>
          <a:p>
            <a:pPr>
              <a:buFont typeface="Arial" pitchFamily="34" charset="0"/>
              <a:buChar char="•"/>
            </a:pPr>
            <a:endParaRPr lang="en-GB" dirty="0" smtClean="0"/>
          </a:p>
          <a:p>
            <a:r>
              <a:rPr lang="en-GB" dirty="0" smtClean="0"/>
              <a:t>Objectives:</a:t>
            </a:r>
          </a:p>
          <a:p>
            <a:pPr lvl="2">
              <a:buFont typeface="Arial" pitchFamily="34" charset="0"/>
              <a:buChar char="•"/>
            </a:pPr>
            <a:r>
              <a:rPr lang="en-GB" dirty="0"/>
              <a:t> </a:t>
            </a:r>
            <a:r>
              <a:rPr lang="en-GB" dirty="0" smtClean="0"/>
              <a:t>The aim of this exercise is to gain more experience of:</a:t>
            </a:r>
          </a:p>
          <a:p>
            <a:pPr lvl="4">
              <a:buFont typeface="Arial" pitchFamily="34" charset="0"/>
              <a:buChar char="•"/>
            </a:pPr>
            <a:r>
              <a:rPr lang="en-GB" dirty="0"/>
              <a:t> </a:t>
            </a:r>
            <a:r>
              <a:rPr lang="en-GB" dirty="0" smtClean="0"/>
              <a:t>Using and understanding geological maps</a:t>
            </a:r>
          </a:p>
          <a:p>
            <a:pPr lvl="4">
              <a:buFont typeface="Arial" pitchFamily="34" charset="0"/>
              <a:buChar char="•"/>
            </a:pPr>
            <a:r>
              <a:rPr lang="en-GB" dirty="0"/>
              <a:t> </a:t>
            </a:r>
            <a:r>
              <a:rPr lang="en-GB" dirty="0" smtClean="0"/>
              <a:t>Drawing sketch maps</a:t>
            </a:r>
          </a:p>
          <a:p>
            <a:pPr lvl="4">
              <a:buFont typeface="Arial" pitchFamily="34" charset="0"/>
              <a:buChar char="•"/>
            </a:pPr>
            <a:r>
              <a:rPr lang="en-GB" dirty="0"/>
              <a:t> </a:t>
            </a:r>
            <a:r>
              <a:rPr lang="en-GB" dirty="0" smtClean="0"/>
              <a:t>Drawing a simplified cross section to illustrate the structure</a:t>
            </a:r>
          </a:p>
          <a:p>
            <a:pPr lvl="4">
              <a:buFont typeface="Arial" pitchFamily="34" charset="0"/>
              <a:buChar char="•"/>
            </a:pPr>
            <a:r>
              <a:rPr lang="en-GB" dirty="0" smtClean="0"/>
              <a:t>Identify and interpret faults</a:t>
            </a:r>
          </a:p>
          <a:p>
            <a:pPr lvl="4">
              <a:buFont typeface="Arial" pitchFamily="34" charset="0"/>
              <a:buChar char="•"/>
            </a:pPr>
            <a:r>
              <a:rPr lang="en-GB" dirty="0" smtClean="0"/>
              <a:t>Locate areas of economic interest</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021288"/>
            <a:ext cx="9144000" cy="864096"/>
            <a:chOff x="0" y="6021288"/>
            <a:chExt cx="9144000" cy="864096"/>
          </a:xfrm>
        </p:grpSpPr>
        <p:sp>
          <p:nvSpPr>
            <p:cNvPr id="3" name="Rectangle 2"/>
            <p:cNvSpPr/>
            <p:nvPr/>
          </p:nvSpPr>
          <p:spPr>
            <a:xfrm>
              <a:off x="0" y="6021288"/>
              <a:ext cx="9144000" cy="8367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35496" y="6516052"/>
              <a:ext cx="4824536"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School of Earth and Environment</a:t>
              </a:r>
              <a:endParaRPr lang="en-GB" b="1" dirty="0">
                <a:solidFill>
                  <a:schemeClr val="bg1"/>
                </a:solidFill>
                <a:latin typeface="Arial" pitchFamily="34" charset="0"/>
                <a:cs typeface="Arial" pitchFamily="34" charset="0"/>
              </a:endParaRPr>
            </a:p>
          </p:txBody>
        </p:sp>
        <p:pic>
          <p:nvPicPr>
            <p:cNvPr id="5" name="Picture 4" descr="http://www.medslearning.leeds.ac.uk/template_images/uni_logo2.gif"/>
            <p:cNvPicPr>
              <a:picLocks noChangeAspect="1" noChangeArrowheads="1"/>
            </p:cNvPicPr>
            <p:nvPr/>
          </p:nvPicPr>
          <p:blipFill>
            <a:blip r:embed="rId2" cstate="print"/>
            <a:srcRect/>
            <a:stretch>
              <a:fillRect/>
            </a:stretch>
          </p:blipFill>
          <p:spPr bwMode="auto">
            <a:xfrm>
              <a:off x="7092280" y="6043824"/>
              <a:ext cx="2051720" cy="814175"/>
            </a:xfrm>
            <a:prstGeom prst="rect">
              <a:avLst/>
            </a:prstGeom>
            <a:noFill/>
          </p:spPr>
        </p:pic>
      </p:grpSp>
      <p:sp>
        <p:nvSpPr>
          <p:cNvPr id="6" name="Rectangle 5"/>
          <p:cNvSpPr/>
          <p:nvPr/>
        </p:nvSpPr>
        <p:spPr>
          <a:xfrm>
            <a:off x="1683943" y="260648"/>
            <a:ext cx="5162953" cy="584775"/>
          </a:xfrm>
          <a:prstGeom prst="rect">
            <a:avLst/>
          </a:prstGeom>
        </p:spPr>
        <p:txBody>
          <a:bodyPr wrap="none">
            <a:spAutoFit/>
          </a:bodyPr>
          <a:lstStyle/>
          <a:p>
            <a:pPr lvl="0" algn="ctr"/>
            <a:r>
              <a:rPr lang="en-GB" sz="3200" b="1" dirty="0" smtClean="0"/>
              <a:t>Geological map of Leeds area</a:t>
            </a:r>
          </a:p>
        </p:txBody>
      </p:sp>
      <p:sp>
        <p:nvSpPr>
          <p:cNvPr id="7" name="Rectangle 6"/>
          <p:cNvSpPr/>
          <p:nvPr/>
        </p:nvSpPr>
        <p:spPr>
          <a:xfrm>
            <a:off x="467544" y="836712"/>
            <a:ext cx="7992888" cy="3693319"/>
          </a:xfrm>
          <a:prstGeom prst="rect">
            <a:avLst/>
          </a:prstGeom>
        </p:spPr>
        <p:txBody>
          <a:bodyPr wrap="square">
            <a:spAutoFit/>
          </a:bodyPr>
          <a:lstStyle/>
          <a:p>
            <a:pPr>
              <a:buFont typeface="Arial" pitchFamily="34" charset="0"/>
              <a:buChar char="•"/>
            </a:pPr>
            <a:r>
              <a:rPr lang="en-GB" dirty="0" smtClean="0"/>
              <a:t> Using </a:t>
            </a:r>
            <a:r>
              <a:rPr lang="en-GB" b="1" dirty="0" smtClean="0"/>
              <a:t>exercise worksheet 6, </a:t>
            </a:r>
            <a:r>
              <a:rPr lang="en-GB" dirty="0" smtClean="0"/>
              <a:t> the </a:t>
            </a:r>
            <a:r>
              <a:rPr lang="en-GB" b="1" dirty="0" smtClean="0"/>
              <a:t>geology of Britain viewer</a:t>
            </a:r>
            <a:r>
              <a:rPr lang="en-GB" dirty="0" smtClean="0"/>
              <a:t> and any </a:t>
            </a:r>
            <a:r>
              <a:rPr lang="en-GB" b="1" dirty="0" smtClean="0"/>
              <a:t>internet resources</a:t>
            </a:r>
            <a:r>
              <a:rPr lang="en-GB" dirty="0" smtClean="0"/>
              <a:t> available to you, complete each question then click for the answer before continuing onto the next.</a:t>
            </a:r>
          </a:p>
          <a:p>
            <a:pPr>
              <a:buFont typeface="Arial" pitchFamily="34" charset="0"/>
              <a:buChar char="•"/>
            </a:pPr>
            <a:endParaRPr lang="en-GB" dirty="0" smtClean="0"/>
          </a:p>
          <a:p>
            <a:pPr>
              <a:buFont typeface="Arial" pitchFamily="34" charset="0"/>
              <a:buChar char="•"/>
            </a:pPr>
            <a:endParaRPr lang="en-GB" dirty="0"/>
          </a:p>
          <a:p>
            <a:pPr>
              <a:buFont typeface="Arial" pitchFamily="34" charset="0"/>
              <a:buChar char="•"/>
            </a:pPr>
            <a:r>
              <a:rPr lang="en-GB" dirty="0" smtClean="0"/>
              <a:t> First go to: </a:t>
            </a:r>
            <a:r>
              <a:rPr lang="en-GB" u="sng" dirty="0">
                <a:hlinkClick r:id="rId3"/>
              </a:rPr>
              <a:t>http://</a:t>
            </a:r>
            <a:r>
              <a:rPr lang="en-GB" u="sng" dirty="0" smtClean="0">
                <a:hlinkClick r:id="rId3"/>
              </a:rPr>
              <a:t>www.bgs.ac.uk/discoveringGeology/geologyOfBritain/viewer.html</a:t>
            </a:r>
            <a:endParaRPr lang="en-GB" u="sng" dirty="0" smtClean="0"/>
          </a:p>
          <a:p>
            <a:r>
              <a:rPr lang="en-GB" dirty="0" smtClean="0"/>
              <a:t>Or navigate to it from the BGS website via: </a:t>
            </a:r>
            <a:r>
              <a:rPr lang="en-GB" u="sng" dirty="0" smtClean="0">
                <a:hlinkClick r:id="rId4"/>
              </a:rPr>
              <a:t>www.BGS.ac.uk</a:t>
            </a:r>
            <a:endParaRPr lang="en-GB" u="sng" dirty="0" smtClean="0"/>
          </a:p>
          <a:p>
            <a:pPr>
              <a:buFont typeface="Arial" pitchFamily="34" charset="0"/>
              <a:buChar char="•"/>
            </a:pPr>
            <a:endParaRPr lang="en-GB" u="sng" dirty="0"/>
          </a:p>
          <a:p>
            <a:pPr>
              <a:buFont typeface="Arial" pitchFamily="34" charset="0"/>
              <a:buChar char="•"/>
            </a:pPr>
            <a:r>
              <a:rPr lang="en-GB" dirty="0" smtClean="0"/>
              <a:t> Click on “Open geology of Britain viewer”</a:t>
            </a:r>
          </a:p>
          <a:p>
            <a:pPr>
              <a:buFont typeface="Arial" pitchFamily="34" charset="0"/>
              <a:buChar char="•"/>
            </a:pPr>
            <a:r>
              <a:rPr lang="en-GB" dirty="0"/>
              <a:t> </a:t>
            </a:r>
            <a:r>
              <a:rPr lang="en-GB" dirty="0" smtClean="0"/>
              <a:t>Click “Go to location”</a:t>
            </a:r>
          </a:p>
          <a:p>
            <a:pPr>
              <a:buFont typeface="Arial" pitchFamily="34" charset="0"/>
              <a:buChar char="•"/>
            </a:pPr>
            <a:r>
              <a:rPr lang="en-GB" dirty="0"/>
              <a:t> </a:t>
            </a:r>
            <a:r>
              <a:rPr lang="en-GB" dirty="0" smtClean="0"/>
              <a:t>Type “Leeds”</a:t>
            </a:r>
          </a:p>
          <a:p>
            <a:pPr>
              <a:buFont typeface="Arial" pitchFamily="34" charset="0"/>
              <a:buChar char="•"/>
            </a:pPr>
            <a:r>
              <a:rPr lang="en-GB" dirty="0" smtClean="0"/>
              <a:t> Click “Switch </a:t>
            </a:r>
            <a:r>
              <a:rPr lang="en-GB" dirty="0" err="1" smtClean="0"/>
              <a:t>basemap</a:t>
            </a:r>
            <a:r>
              <a:rPr lang="en-GB" dirty="0" smtClean="0"/>
              <a:t>” then choose “</a:t>
            </a:r>
            <a:r>
              <a:rPr lang="en-GB" dirty="0" err="1" smtClean="0"/>
              <a:t>OpenStreetMap</a:t>
            </a:r>
            <a:r>
              <a:rPr lang="en-GB" dirty="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021288"/>
            <a:ext cx="9144000" cy="864096"/>
            <a:chOff x="0" y="6021288"/>
            <a:chExt cx="9144000" cy="864096"/>
          </a:xfrm>
        </p:grpSpPr>
        <p:sp>
          <p:nvSpPr>
            <p:cNvPr id="3" name="Rectangle 2"/>
            <p:cNvSpPr/>
            <p:nvPr/>
          </p:nvSpPr>
          <p:spPr>
            <a:xfrm>
              <a:off x="0" y="6021288"/>
              <a:ext cx="9144000" cy="8367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35496" y="6516052"/>
              <a:ext cx="4824536"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School of Earth and Environment</a:t>
              </a:r>
              <a:endParaRPr lang="en-GB" b="1" dirty="0">
                <a:solidFill>
                  <a:schemeClr val="bg1"/>
                </a:solidFill>
                <a:latin typeface="Arial" pitchFamily="34" charset="0"/>
                <a:cs typeface="Arial" pitchFamily="34" charset="0"/>
              </a:endParaRPr>
            </a:p>
          </p:txBody>
        </p:sp>
        <p:pic>
          <p:nvPicPr>
            <p:cNvPr id="5" name="Picture 4" descr="http://www.medslearning.leeds.ac.uk/template_images/uni_logo2.gif"/>
            <p:cNvPicPr>
              <a:picLocks noChangeAspect="1" noChangeArrowheads="1"/>
            </p:cNvPicPr>
            <p:nvPr/>
          </p:nvPicPr>
          <p:blipFill>
            <a:blip r:embed="rId2" cstate="print"/>
            <a:srcRect/>
            <a:stretch>
              <a:fillRect/>
            </a:stretch>
          </p:blipFill>
          <p:spPr bwMode="auto">
            <a:xfrm>
              <a:off x="7092280" y="6043824"/>
              <a:ext cx="2051720" cy="814175"/>
            </a:xfrm>
            <a:prstGeom prst="rect">
              <a:avLst/>
            </a:prstGeom>
            <a:noFill/>
          </p:spPr>
        </p:pic>
      </p:grpSp>
      <p:sp>
        <p:nvSpPr>
          <p:cNvPr id="6" name="Rectangle 5"/>
          <p:cNvSpPr/>
          <p:nvPr/>
        </p:nvSpPr>
        <p:spPr>
          <a:xfrm>
            <a:off x="1683943" y="260648"/>
            <a:ext cx="5162953" cy="584775"/>
          </a:xfrm>
          <a:prstGeom prst="rect">
            <a:avLst/>
          </a:prstGeom>
        </p:spPr>
        <p:txBody>
          <a:bodyPr wrap="none">
            <a:spAutoFit/>
          </a:bodyPr>
          <a:lstStyle/>
          <a:p>
            <a:pPr lvl="0" algn="ctr"/>
            <a:r>
              <a:rPr lang="en-GB" sz="3200" b="1" dirty="0" smtClean="0"/>
              <a:t>Geological map of Leeds area</a:t>
            </a:r>
          </a:p>
        </p:txBody>
      </p:sp>
      <p:sp>
        <p:nvSpPr>
          <p:cNvPr id="7" name="TextBox 6"/>
          <p:cNvSpPr txBox="1"/>
          <p:nvPr/>
        </p:nvSpPr>
        <p:spPr>
          <a:xfrm>
            <a:off x="467544" y="1124744"/>
            <a:ext cx="8280920" cy="2308324"/>
          </a:xfrm>
          <a:prstGeom prst="rect">
            <a:avLst/>
          </a:prstGeom>
          <a:noFill/>
        </p:spPr>
        <p:txBody>
          <a:bodyPr wrap="square" rtlCol="0">
            <a:spAutoFit/>
          </a:bodyPr>
          <a:lstStyle/>
          <a:p>
            <a:pPr>
              <a:buFont typeface="Arial" pitchFamily="34" charset="0"/>
              <a:buChar char="•"/>
            </a:pPr>
            <a:r>
              <a:rPr lang="en-GB" dirty="0" smtClean="0"/>
              <a:t> Study the map and geological key (by clicking on “1:50 000 geology key”) </a:t>
            </a:r>
          </a:p>
          <a:p>
            <a:endParaRPr lang="en-GB" dirty="0" smtClean="0"/>
          </a:p>
          <a:p>
            <a:pPr>
              <a:buFont typeface="Arial" pitchFamily="34" charset="0"/>
              <a:buChar char="•"/>
            </a:pPr>
            <a:r>
              <a:rPr lang="en-GB" dirty="0"/>
              <a:t> </a:t>
            </a:r>
            <a:r>
              <a:rPr lang="en-GB" dirty="0" smtClean="0"/>
              <a:t>Then by clicking on the rock types name, more information can be found out about that particular unit.</a:t>
            </a:r>
          </a:p>
          <a:p>
            <a:endParaRPr lang="en-GB" dirty="0" smtClean="0"/>
          </a:p>
          <a:p>
            <a:pPr>
              <a:buFont typeface="Arial" pitchFamily="34" charset="0"/>
              <a:buChar char="•"/>
            </a:pPr>
            <a:r>
              <a:rPr lang="en-GB" dirty="0"/>
              <a:t> </a:t>
            </a:r>
            <a:r>
              <a:rPr lang="en-GB" dirty="0" smtClean="0"/>
              <a:t>Using this information in conjunction with internet resources, answer </a:t>
            </a:r>
            <a:r>
              <a:rPr lang="en-GB" dirty="0" smtClean="0"/>
              <a:t>the </a:t>
            </a:r>
            <a:r>
              <a:rPr lang="en-GB" dirty="0" smtClean="0"/>
              <a:t>questions on the following slides.</a:t>
            </a:r>
          </a:p>
          <a:p>
            <a:pPr marL="342900" indent="-342900"/>
            <a:endParaRPr lang="en-GB"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908720"/>
            <a:ext cx="7992888" cy="369332"/>
          </a:xfrm>
          <a:prstGeom prst="rect">
            <a:avLst/>
          </a:prstGeom>
        </p:spPr>
        <p:txBody>
          <a:bodyPr wrap="square">
            <a:spAutoFit/>
          </a:bodyPr>
          <a:lstStyle/>
          <a:p>
            <a:pPr marL="342900" indent="-342900">
              <a:buFont typeface="+mj-lt"/>
              <a:buAutoNum type="arabicPeriod"/>
            </a:pPr>
            <a:r>
              <a:rPr lang="en-GB" b="1" dirty="0" smtClean="0"/>
              <a:t>What geological periods are represented and what age range do they span?</a:t>
            </a:r>
            <a:endParaRPr lang="en-GB" b="1" dirty="0"/>
          </a:p>
        </p:txBody>
      </p:sp>
      <p:sp>
        <p:nvSpPr>
          <p:cNvPr id="3" name="Rectangle 2"/>
          <p:cNvSpPr/>
          <p:nvPr/>
        </p:nvSpPr>
        <p:spPr>
          <a:xfrm>
            <a:off x="1683943" y="260648"/>
            <a:ext cx="5162953" cy="584775"/>
          </a:xfrm>
          <a:prstGeom prst="rect">
            <a:avLst/>
          </a:prstGeom>
        </p:spPr>
        <p:txBody>
          <a:bodyPr wrap="none">
            <a:spAutoFit/>
          </a:bodyPr>
          <a:lstStyle/>
          <a:p>
            <a:pPr lvl="0" algn="ctr"/>
            <a:r>
              <a:rPr lang="en-GB" sz="3200" b="1" dirty="0" smtClean="0"/>
              <a:t>Geological map of Leeds area</a:t>
            </a:r>
          </a:p>
        </p:txBody>
      </p:sp>
      <p:sp>
        <p:nvSpPr>
          <p:cNvPr id="4" name="TextBox 3"/>
          <p:cNvSpPr txBox="1"/>
          <p:nvPr/>
        </p:nvSpPr>
        <p:spPr>
          <a:xfrm>
            <a:off x="755576" y="1268760"/>
            <a:ext cx="6480720" cy="3416320"/>
          </a:xfrm>
          <a:prstGeom prst="rect">
            <a:avLst/>
          </a:prstGeom>
          <a:noFill/>
        </p:spPr>
        <p:txBody>
          <a:bodyPr wrap="square" rtlCol="0">
            <a:spAutoFit/>
          </a:bodyPr>
          <a:lstStyle/>
          <a:p>
            <a:r>
              <a:rPr lang="en-GB" dirty="0" smtClean="0"/>
              <a:t>The geological periods represented are:</a:t>
            </a:r>
          </a:p>
          <a:p>
            <a:r>
              <a:rPr lang="en-GB" b="1" dirty="0" smtClean="0"/>
              <a:t>Superficial deposits</a:t>
            </a:r>
            <a:r>
              <a:rPr lang="en-GB" b="1" dirty="0"/>
              <a:t>	</a:t>
            </a:r>
            <a:endParaRPr lang="en-GB" b="1" dirty="0" smtClean="0"/>
          </a:p>
          <a:p>
            <a:endParaRPr lang="en-GB" b="1" dirty="0"/>
          </a:p>
          <a:p>
            <a:endParaRPr lang="en-GB" b="1" dirty="0" smtClean="0"/>
          </a:p>
          <a:p>
            <a:endParaRPr lang="en-GB" b="1" dirty="0"/>
          </a:p>
          <a:p>
            <a:endParaRPr lang="en-GB" b="1" dirty="0" smtClean="0"/>
          </a:p>
          <a:p>
            <a:endParaRPr lang="en-GB" b="1" dirty="0"/>
          </a:p>
          <a:p>
            <a:endParaRPr lang="en-GB" b="1" dirty="0" smtClean="0"/>
          </a:p>
          <a:p>
            <a:r>
              <a:rPr lang="en-GB" dirty="0"/>
              <a:t>	</a:t>
            </a:r>
            <a:endParaRPr lang="en-GB" dirty="0" smtClean="0"/>
          </a:p>
          <a:p>
            <a:r>
              <a:rPr lang="en-GB" b="1" dirty="0" smtClean="0"/>
              <a:t>Bedrock geology</a:t>
            </a:r>
            <a:endParaRPr lang="en-GB" b="1" dirty="0"/>
          </a:p>
          <a:p>
            <a:endParaRPr lang="en-GB" dirty="0" smtClean="0"/>
          </a:p>
          <a:p>
            <a:endParaRPr lang="en-GB" dirty="0"/>
          </a:p>
        </p:txBody>
      </p:sp>
      <p:graphicFrame>
        <p:nvGraphicFramePr>
          <p:cNvPr id="5" name="Table 4"/>
          <p:cNvGraphicFramePr>
            <a:graphicFrameLocks noGrp="1"/>
          </p:cNvGraphicFramePr>
          <p:nvPr/>
        </p:nvGraphicFramePr>
        <p:xfrm>
          <a:off x="827584" y="1844824"/>
          <a:ext cx="6768752" cy="1854200"/>
        </p:xfrm>
        <a:graphic>
          <a:graphicData uri="http://schemas.openxmlformats.org/drawingml/2006/table">
            <a:tbl>
              <a:tblPr firstRow="1" bandRow="1">
                <a:tableStyleId>{073A0DAA-6AF3-43AB-8588-CEC1D06C72B9}</a:tableStyleId>
              </a:tblPr>
              <a:tblGrid>
                <a:gridCol w="1692188"/>
                <a:gridCol w="1692188"/>
                <a:gridCol w="1692188"/>
                <a:gridCol w="1692188"/>
              </a:tblGrid>
              <a:tr h="370840">
                <a:tc>
                  <a:txBody>
                    <a:bodyPr/>
                    <a:lstStyle/>
                    <a:p>
                      <a:r>
                        <a:rPr lang="en-GB" sz="1200" b="1" dirty="0" smtClean="0"/>
                        <a:t>Name</a:t>
                      </a:r>
                      <a:endParaRPr lang="en-GB" sz="1200" b="1" dirty="0"/>
                    </a:p>
                  </a:txBody>
                  <a:tcPr/>
                </a:tc>
                <a:tc>
                  <a:txBody>
                    <a:bodyPr/>
                    <a:lstStyle/>
                    <a:p>
                      <a:r>
                        <a:rPr lang="en-GB" sz="1200" dirty="0" smtClean="0"/>
                        <a:t>Description</a:t>
                      </a:r>
                      <a:endParaRPr lang="en-GB" sz="1200" dirty="0"/>
                    </a:p>
                  </a:txBody>
                  <a:tcPr/>
                </a:tc>
                <a:tc>
                  <a:txBody>
                    <a:bodyPr/>
                    <a:lstStyle/>
                    <a:p>
                      <a:r>
                        <a:rPr lang="en-GB" sz="1200" dirty="0" smtClean="0"/>
                        <a:t>Period</a:t>
                      </a:r>
                      <a:endParaRPr lang="en-GB" sz="1200" dirty="0"/>
                    </a:p>
                  </a:txBody>
                  <a:tcPr/>
                </a:tc>
                <a:tc>
                  <a:txBody>
                    <a:bodyPr/>
                    <a:lstStyle/>
                    <a:p>
                      <a:r>
                        <a:rPr lang="en-GB" sz="1200" dirty="0" smtClean="0"/>
                        <a:t>Age (Ma)</a:t>
                      </a:r>
                      <a:endParaRPr lang="en-GB" sz="1200" dirty="0"/>
                    </a:p>
                  </a:txBody>
                  <a:tcPr/>
                </a:tc>
              </a:tr>
              <a:tr h="370840">
                <a:tc>
                  <a:txBody>
                    <a:bodyPr/>
                    <a:lstStyle/>
                    <a:p>
                      <a:r>
                        <a:rPr lang="en-GB" sz="1200" dirty="0" smtClean="0"/>
                        <a:t>Alluvium</a:t>
                      </a:r>
                      <a:endParaRPr lang="en-GB" sz="1200" dirty="0"/>
                    </a:p>
                  </a:txBody>
                  <a:tcPr/>
                </a:tc>
                <a:tc>
                  <a:txBody>
                    <a:bodyPr/>
                    <a:lstStyle/>
                    <a:p>
                      <a:r>
                        <a:rPr lang="en-GB" sz="1200" dirty="0" smtClean="0"/>
                        <a:t>Clay,</a:t>
                      </a:r>
                      <a:r>
                        <a:rPr lang="en-GB" sz="1200" baseline="0" dirty="0" smtClean="0"/>
                        <a:t> silt sand and gravel</a:t>
                      </a:r>
                      <a:endParaRPr lang="en-GB" sz="1200" dirty="0"/>
                    </a:p>
                  </a:txBody>
                  <a:tcPr/>
                </a:tc>
                <a:tc>
                  <a:txBody>
                    <a:bodyPr/>
                    <a:lstStyle/>
                    <a:p>
                      <a:r>
                        <a:rPr lang="en-GB" sz="1200" dirty="0" err="1" smtClean="0"/>
                        <a:t>Flandrian</a:t>
                      </a:r>
                      <a:endParaRPr lang="en-GB" sz="1200" dirty="0"/>
                    </a:p>
                  </a:txBody>
                  <a:tcPr/>
                </a:tc>
                <a:tc>
                  <a:txBody>
                    <a:bodyPr/>
                    <a:lstStyle/>
                    <a:p>
                      <a:r>
                        <a:rPr lang="en-GB" sz="1200" dirty="0" smtClean="0"/>
                        <a:t>0-0.012</a:t>
                      </a:r>
                      <a:endParaRPr lang="en-GB" sz="1200" dirty="0"/>
                    </a:p>
                  </a:txBody>
                  <a:tcPr/>
                </a:tc>
              </a:tr>
              <a:tr h="370840">
                <a:tc>
                  <a:txBody>
                    <a:bodyPr/>
                    <a:lstStyle/>
                    <a:p>
                      <a:r>
                        <a:rPr lang="en-GB" sz="1200" dirty="0" smtClean="0"/>
                        <a:t>Till</a:t>
                      </a:r>
                      <a:endParaRPr lang="en-GB" sz="1200" dirty="0"/>
                    </a:p>
                  </a:txBody>
                  <a:tcPr/>
                </a:tc>
                <a:tc>
                  <a:txBody>
                    <a:bodyPr/>
                    <a:lstStyle/>
                    <a:p>
                      <a:r>
                        <a:rPr lang="en-GB" sz="1200" dirty="0" smtClean="0"/>
                        <a:t>Mixed</a:t>
                      </a:r>
                      <a:endParaRPr lang="en-GB" sz="1200" dirty="0"/>
                    </a:p>
                  </a:txBody>
                  <a:tcPr/>
                </a:tc>
                <a:tc>
                  <a:txBody>
                    <a:bodyPr/>
                    <a:lstStyle/>
                    <a:p>
                      <a:r>
                        <a:rPr lang="en-GB" sz="1200" dirty="0" err="1" smtClean="0"/>
                        <a:t>Devensian</a:t>
                      </a:r>
                      <a:endParaRPr lang="en-GB" sz="1200" dirty="0"/>
                    </a:p>
                  </a:txBody>
                  <a:tcPr/>
                </a:tc>
                <a:tc>
                  <a:txBody>
                    <a:bodyPr/>
                    <a:lstStyle/>
                    <a:p>
                      <a:r>
                        <a:rPr lang="en-GB" sz="1200" dirty="0" smtClean="0"/>
                        <a:t>0.010-0.011</a:t>
                      </a:r>
                      <a:endParaRPr lang="en-GB" sz="1200" dirty="0"/>
                    </a:p>
                  </a:txBody>
                  <a:tcPr/>
                </a:tc>
              </a:tr>
              <a:tr h="370840">
                <a:tc>
                  <a:txBody>
                    <a:bodyPr/>
                    <a:lstStyle/>
                    <a:p>
                      <a:r>
                        <a:rPr lang="en-GB" sz="1200" dirty="0" smtClean="0"/>
                        <a:t>Till</a:t>
                      </a:r>
                      <a:endParaRPr lang="en-GB" sz="1200" dirty="0"/>
                    </a:p>
                  </a:txBody>
                  <a:tcPr/>
                </a:tc>
                <a:tc>
                  <a:txBody>
                    <a:bodyPr/>
                    <a:lstStyle/>
                    <a:p>
                      <a:r>
                        <a:rPr lang="en-GB" sz="1200" dirty="0" smtClean="0"/>
                        <a:t>Mixed</a:t>
                      </a:r>
                      <a:endParaRPr lang="en-GB" sz="1200" dirty="0"/>
                    </a:p>
                  </a:txBody>
                  <a:tcPr/>
                </a:tc>
                <a:tc>
                  <a:txBody>
                    <a:bodyPr/>
                    <a:lstStyle/>
                    <a:p>
                      <a:r>
                        <a:rPr lang="en-GB" sz="1200" dirty="0" smtClean="0"/>
                        <a:t>Mid Pleistocene</a:t>
                      </a:r>
                      <a:endParaRPr lang="en-GB" sz="1200" dirty="0"/>
                    </a:p>
                  </a:txBody>
                  <a:tcPr/>
                </a:tc>
                <a:tc>
                  <a:txBody>
                    <a:bodyPr/>
                    <a:lstStyle/>
                    <a:p>
                      <a:r>
                        <a:rPr lang="en-GB" sz="1200" dirty="0" smtClean="0"/>
                        <a:t>0.126-0.781</a:t>
                      </a:r>
                      <a:endParaRPr lang="en-GB" sz="1200" dirty="0"/>
                    </a:p>
                  </a:txBody>
                  <a:tcPr/>
                </a:tc>
              </a:tr>
              <a:tr h="370840">
                <a:tc>
                  <a:txBody>
                    <a:bodyPr/>
                    <a:lstStyle/>
                    <a:p>
                      <a:r>
                        <a:rPr lang="en-GB" sz="1200" dirty="0" smtClean="0"/>
                        <a:t>River terrace deposits</a:t>
                      </a:r>
                      <a:endParaRPr lang="en-GB" sz="1200" dirty="0"/>
                    </a:p>
                  </a:txBody>
                  <a:tcPr/>
                </a:tc>
                <a:tc>
                  <a:txBody>
                    <a:bodyPr/>
                    <a:lstStyle/>
                    <a:p>
                      <a:r>
                        <a:rPr lang="en-GB" sz="1200" dirty="0" smtClean="0"/>
                        <a:t>Sand and gravel</a:t>
                      </a:r>
                      <a:endParaRPr lang="en-GB" sz="1200" dirty="0"/>
                    </a:p>
                  </a:txBody>
                  <a:tcPr/>
                </a:tc>
                <a:tc>
                  <a:txBody>
                    <a:bodyPr/>
                    <a:lstStyle/>
                    <a:p>
                      <a:r>
                        <a:rPr lang="en-GB" sz="1200" dirty="0" smtClean="0"/>
                        <a:t>Quaternary</a:t>
                      </a:r>
                      <a:endParaRPr lang="en-GB" sz="1200" dirty="0"/>
                    </a:p>
                  </a:txBody>
                  <a:tcPr/>
                </a:tc>
                <a:tc>
                  <a:txBody>
                    <a:bodyPr/>
                    <a:lstStyle/>
                    <a:p>
                      <a:r>
                        <a:rPr lang="en-GB" sz="1200" dirty="0" smtClean="0"/>
                        <a:t>0-2.588</a:t>
                      </a:r>
                      <a:endParaRPr lang="en-GB" sz="1200" dirty="0"/>
                    </a:p>
                  </a:txBody>
                  <a:tcPr/>
                </a:tc>
              </a:tr>
            </a:tbl>
          </a:graphicData>
        </a:graphic>
      </p:graphicFrame>
      <p:graphicFrame>
        <p:nvGraphicFramePr>
          <p:cNvPr id="6" name="Table 5"/>
          <p:cNvGraphicFramePr>
            <a:graphicFrameLocks noGrp="1"/>
          </p:cNvGraphicFramePr>
          <p:nvPr/>
        </p:nvGraphicFramePr>
        <p:xfrm>
          <a:off x="827584" y="4066376"/>
          <a:ext cx="6096000" cy="2026920"/>
        </p:xfrm>
        <a:graphic>
          <a:graphicData uri="http://schemas.openxmlformats.org/drawingml/2006/table">
            <a:tbl>
              <a:tblPr firstRow="1" bandRow="1">
                <a:tableStyleId>{073A0DAA-6AF3-43AB-8588-CEC1D06C72B9}</a:tableStyleId>
              </a:tblPr>
              <a:tblGrid>
                <a:gridCol w="1524000"/>
                <a:gridCol w="1524000"/>
                <a:gridCol w="1524000"/>
                <a:gridCol w="1524000"/>
              </a:tblGrid>
              <a:tr h="370840">
                <a:tc>
                  <a:txBody>
                    <a:bodyPr/>
                    <a:lstStyle/>
                    <a:p>
                      <a:r>
                        <a:rPr lang="en-GB" sz="1200" dirty="0" smtClean="0"/>
                        <a:t>Name</a:t>
                      </a:r>
                      <a:endParaRPr lang="en-GB" sz="1200" dirty="0"/>
                    </a:p>
                  </a:txBody>
                  <a:tcPr/>
                </a:tc>
                <a:tc>
                  <a:txBody>
                    <a:bodyPr/>
                    <a:lstStyle/>
                    <a:p>
                      <a:r>
                        <a:rPr lang="en-GB" sz="1200" dirty="0" smtClean="0"/>
                        <a:t>Description</a:t>
                      </a:r>
                      <a:endParaRPr lang="en-GB" sz="1200" dirty="0"/>
                    </a:p>
                  </a:txBody>
                  <a:tcPr/>
                </a:tc>
                <a:tc>
                  <a:txBody>
                    <a:bodyPr/>
                    <a:lstStyle/>
                    <a:p>
                      <a:r>
                        <a:rPr lang="en-GB" sz="1200" dirty="0" smtClean="0"/>
                        <a:t>Period</a:t>
                      </a:r>
                      <a:endParaRPr lang="en-GB" sz="1200" dirty="0"/>
                    </a:p>
                  </a:txBody>
                  <a:tcPr/>
                </a:tc>
                <a:tc>
                  <a:txBody>
                    <a:bodyPr/>
                    <a:lstStyle/>
                    <a:p>
                      <a:r>
                        <a:rPr lang="en-GB" sz="1200" dirty="0" smtClean="0"/>
                        <a:t>Age</a:t>
                      </a:r>
                      <a:r>
                        <a:rPr lang="en-GB" sz="1200" baseline="0" dirty="0" smtClean="0"/>
                        <a:t> (Ma)</a:t>
                      </a:r>
                      <a:endParaRPr lang="en-GB" sz="1200" dirty="0"/>
                    </a:p>
                  </a:txBody>
                  <a:tcPr/>
                </a:tc>
              </a:tr>
              <a:tr h="370840">
                <a:tc>
                  <a:txBody>
                    <a:bodyPr/>
                    <a:lstStyle/>
                    <a:p>
                      <a:r>
                        <a:rPr lang="en-GB" sz="1200" dirty="0" err="1" smtClean="0"/>
                        <a:t>Thornhill</a:t>
                      </a:r>
                      <a:r>
                        <a:rPr lang="en-GB" sz="1200" baseline="0" dirty="0" smtClean="0"/>
                        <a:t> rock</a:t>
                      </a:r>
                      <a:endParaRPr lang="en-GB" sz="1200" dirty="0"/>
                    </a:p>
                  </a:txBody>
                  <a:tcPr/>
                </a:tc>
                <a:tc>
                  <a:txBody>
                    <a:bodyPr/>
                    <a:lstStyle/>
                    <a:p>
                      <a:r>
                        <a:rPr lang="en-GB" sz="1200" dirty="0" smtClean="0"/>
                        <a:t>Sandstone</a:t>
                      </a:r>
                      <a:endParaRPr lang="en-GB" sz="1200" dirty="0"/>
                    </a:p>
                  </a:txBody>
                  <a:tcPr/>
                </a:tc>
                <a:tc>
                  <a:txBody>
                    <a:bodyPr/>
                    <a:lstStyle/>
                    <a:p>
                      <a:r>
                        <a:rPr lang="en-GB" sz="1200" dirty="0" err="1" smtClean="0"/>
                        <a:t>Duckmantian</a:t>
                      </a:r>
                      <a:endParaRPr lang="en-GB" sz="1200" dirty="0"/>
                    </a:p>
                  </a:txBody>
                  <a:tcPr/>
                </a:tc>
                <a:tc>
                  <a:txBody>
                    <a:bodyPr/>
                    <a:lstStyle/>
                    <a:p>
                      <a:r>
                        <a:rPr lang="en-GB" sz="1200" dirty="0" smtClean="0"/>
                        <a:t>311-314</a:t>
                      </a:r>
                      <a:endParaRPr lang="en-GB" sz="1200" dirty="0"/>
                    </a:p>
                  </a:txBody>
                  <a:tcPr/>
                </a:tc>
              </a:tr>
              <a:tr h="370840">
                <a:tc>
                  <a:txBody>
                    <a:bodyPr/>
                    <a:lstStyle/>
                    <a:p>
                      <a:r>
                        <a:rPr lang="en-GB" sz="1200" dirty="0" smtClean="0"/>
                        <a:t>Various</a:t>
                      </a:r>
                      <a:r>
                        <a:rPr lang="en-GB" sz="1200" baseline="0" dirty="0" smtClean="0"/>
                        <a:t> other sandstones</a:t>
                      </a:r>
                      <a:endParaRPr lang="en-GB" sz="1200" dirty="0"/>
                    </a:p>
                  </a:txBody>
                  <a:tcPr/>
                </a:tc>
                <a:tc>
                  <a:txBody>
                    <a:bodyPr/>
                    <a:lstStyle/>
                    <a:p>
                      <a:r>
                        <a:rPr lang="en-GB" sz="1200" dirty="0" smtClean="0"/>
                        <a:t>Sandstone</a:t>
                      </a:r>
                      <a:endParaRPr lang="en-GB" sz="1200" dirty="0"/>
                    </a:p>
                  </a:txBody>
                  <a:tcPr/>
                </a:tc>
                <a:tc>
                  <a:txBody>
                    <a:bodyPr/>
                    <a:lstStyle/>
                    <a:p>
                      <a:r>
                        <a:rPr lang="en-GB" sz="1200" dirty="0" smtClean="0"/>
                        <a:t>All</a:t>
                      </a:r>
                      <a:r>
                        <a:rPr lang="en-GB" sz="1200" baseline="0" dirty="0" smtClean="0"/>
                        <a:t> </a:t>
                      </a:r>
                      <a:r>
                        <a:rPr lang="en-GB" sz="1200" baseline="0" dirty="0" err="1" smtClean="0"/>
                        <a:t>Langsettian</a:t>
                      </a:r>
                      <a:endParaRPr lang="en-GB" sz="1200" dirty="0"/>
                    </a:p>
                  </a:txBody>
                  <a:tcPr/>
                </a:tc>
                <a:tc>
                  <a:txBody>
                    <a:bodyPr/>
                    <a:lstStyle/>
                    <a:p>
                      <a:r>
                        <a:rPr lang="en-GB" sz="1200" dirty="0" smtClean="0"/>
                        <a:t>316-314</a:t>
                      </a:r>
                      <a:endParaRPr lang="en-GB" sz="1200" dirty="0"/>
                    </a:p>
                  </a:txBody>
                  <a:tcPr/>
                </a:tc>
              </a:tr>
              <a:tr h="370840">
                <a:tc>
                  <a:txBody>
                    <a:bodyPr/>
                    <a:lstStyle/>
                    <a:p>
                      <a:r>
                        <a:rPr lang="en-GB" sz="1200" dirty="0" err="1" smtClean="0"/>
                        <a:t>Penine</a:t>
                      </a:r>
                      <a:r>
                        <a:rPr lang="en-GB" sz="1200" dirty="0" smtClean="0"/>
                        <a:t> lower coal measure</a:t>
                      </a:r>
                      <a:endParaRPr lang="en-GB" sz="1200" dirty="0"/>
                    </a:p>
                  </a:txBody>
                  <a:tcPr/>
                </a:tc>
                <a:tc>
                  <a:txBody>
                    <a:bodyPr/>
                    <a:lstStyle/>
                    <a:p>
                      <a:r>
                        <a:rPr lang="en-GB" sz="1200" dirty="0" smtClean="0"/>
                        <a:t>Mudstone, siltstone, sandstone</a:t>
                      </a:r>
                      <a:endParaRPr lang="en-GB" sz="1200" dirty="0"/>
                    </a:p>
                  </a:txBody>
                  <a:tcPr/>
                </a:tc>
                <a:tc>
                  <a:txBody>
                    <a:bodyPr/>
                    <a:lstStyle/>
                    <a:p>
                      <a:r>
                        <a:rPr lang="en-GB" sz="1200" dirty="0" err="1" smtClean="0"/>
                        <a:t>Langsettian</a:t>
                      </a:r>
                      <a:endParaRPr lang="en-GB" sz="1200" dirty="0"/>
                    </a:p>
                  </a:txBody>
                  <a:tcPr/>
                </a:tc>
                <a:tc>
                  <a:txBody>
                    <a:bodyPr/>
                    <a:lstStyle/>
                    <a:p>
                      <a:r>
                        <a:rPr lang="en-GB" sz="1200" dirty="0" smtClean="0"/>
                        <a:t>316-314</a:t>
                      </a:r>
                      <a:endParaRPr lang="en-GB" sz="1200" dirty="0"/>
                    </a:p>
                  </a:txBody>
                  <a:tcPr/>
                </a:tc>
              </a:tr>
              <a:tr h="370840">
                <a:tc>
                  <a:txBody>
                    <a:bodyPr/>
                    <a:lstStyle/>
                    <a:p>
                      <a:r>
                        <a:rPr lang="en-GB" sz="1200" dirty="0" smtClean="0"/>
                        <a:t>Rough rock/flags</a:t>
                      </a:r>
                      <a:endParaRPr lang="en-GB" sz="1200" dirty="0"/>
                    </a:p>
                  </a:txBody>
                  <a:tcPr/>
                </a:tc>
                <a:tc>
                  <a:txBody>
                    <a:bodyPr/>
                    <a:lstStyle/>
                    <a:p>
                      <a:r>
                        <a:rPr lang="en-GB" sz="1200" dirty="0" smtClean="0"/>
                        <a:t>Sandstone</a:t>
                      </a:r>
                      <a:endParaRPr lang="en-GB" sz="1200" dirty="0"/>
                    </a:p>
                  </a:txBody>
                  <a:tcPr/>
                </a:tc>
                <a:tc>
                  <a:txBody>
                    <a:bodyPr/>
                    <a:lstStyle/>
                    <a:p>
                      <a:r>
                        <a:rPr lang="en-GB" sz="1200" dirty="0" err="1" smtClean="0"/>
                        <a:t>Yeadonian</a:t>
                      </a:r>
                      <a:endParaRPr lang="en-GB" sz="1200" dirty="0"/>
                    </a:p>
                  </a:txBody>
                  <a:tcPr/>
                </a:tc>
                <a:tc>
                  <a:txBody>
                    <a:bodyPr/>
                    <a:lstStyle/>
                    <a:p>
                      <a:r>
                        <a:rPr lang="en-GB" sz="1200" dirty="0" smtClean="0"/>
                        <a:t>316-318</a:t>
                      </a:r>
                      <a:endParaRPr lang="en-GB" sz="1200" dirty="0"/>
                    </a:p>
                  </a:txBody>
                  <a:tcPr/>
                </a:tc>
              </a:tr>
            </a:tbl>
          </a:graphicData>
        </a:graphic>
      </p:graphicFrame>
      <p:grpSp>
        <p:nvGrpSpPr>
          <p:cNvPr id="7" name="Group 6"/>
          <p:cNvGrpSpPr/>
          <p:nvPr/>
        </p:nvGrpSpPr>
        <p:grpSpPr>
          <a:xfrm>
            <a:off x="0" y="6093296"/>
            <a:ext cx="9144000" cy="792088"/>
            <a:chOff x="0" y="6021288"/>
            <a:chExt cx="9144000" cy="864096"/>
          </a:xfrm>
        </p:grpSpPr>
        <p:sp>
          <p:nvSpPr>
            <p:cNvPr id="8" name="Rectangle 7"/>
            <p:cNvSpPr/>
            <p:nvPr/>
          </p:nvSpPr>
          <p:spPr>
            <a:xfrm>
              <a:off x="0" y="6021288"/>
              <a:ext cx="9144000" cy="8367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35496" y="6516052"/>
              <a:ext cx="4824536"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School of Earth and Environment</a:t>
              </a:r>
              <a:endParaRPr lang="en-GB" b="1" dirty="0">
                <a:solidFill>
                  <a:schemeClr val="bg1"/>
                </a:solidFill>
                <a:latin typeface="Arial" pitchFamily="34" charset="0"/>
                <a:cs typeface="Arial" pitchFamily="34" charset="0"/>
              </a:endParaRPr>
            </a:p>
          </p:txBody>
        </p:sp>
        <p:pic>
          <p:nvPicPr>
            <p:cNvPr id="10" name="Picture 9" descr="http://www.medslearning.leeds.ac.uk/template_images/uni_logo2.gif"/>
            <p:cNvPicPr>
              <a:picLocks noChangeAspect="1" noChangeArrowheads="1"/>
            </p:cNvPicPr>
            <p:nvPr/>
          </p:nvPicPr>
          <p:blipFill>
            <a:blip r:embed="rId2" cstate="print"/>
            <a:srcRect/>
            <a:stretch>
              <a:fillRect/>
            </a:stretch>
          </p:blipFill>
          <p:spPr bwMode="auto">
            <a:xfrm>
              <a:off x="7092280" y="6043824"/>
              <a:ext cx="2051720" cy="814175"/>
            </a:xfrm>
            <a:prstGeom prst="rect">
              <a:avLst/>
            </a:prstGeom>
            <a:noFill/>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2000"/>
                                        <p:tgtEl>
                                          <p:spTgt spid="5"/>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528" y="908720"/>
            <a:ext cx="7992888" cy="4247317"/>
          </a:xfrm>
          <a:prstGeom prst="rect">
            <a:avLst/>
          </a:prstGeom>
        </p:spPr>
        <p:txBody>
          <a:bodyPr wrap="square">
            <a:spAutoFit/>
          </a:bodyPr>
          <a:lstStyle/>
          <a:p>
            <a:pPr marL="342900" indent="-342900">
              <a:buFont typeface="+mj-lt"/>
              <a:buAutoNum type="arabicPeriod" startAt="2"/>
            </a:pPr>
            <a:r>
              <a:rPr lang="en-GB" b="1" dirty="0" smtClean="0"/>
              <a:t>What is the oldest carboniferous formation on the map? Name a specific locality where you might find an outcrop.</a:t>
            </a:r>
          </a:p>
          <a:p>
            <a:pPr marL="342900" indent="-342900">
              <a:buFont typeface="+mj-lt"/>
              <a:buAutoNum type="arabicPeriod" startAt="2"/>
            </a:pPr>
            <a:endParaRPr lang="en-GB" b="1" dirty="0"/>
          </a:p>
          <a:p>
            <a:pPr marL="342900" indent="-342900">
              <a:buFont typeface="+mj-lt"/>
              <a:buAutoNum type="arabicPeriod" startAt="2"/>
            </a:pPr>
            <a:endParaRPr lang="en-GB" b="1" dirty="0" smtClean="0"/>
          </a:p>
          <a:p>
            <a:pPr marL="342900" indent="-342900">
              <a:buFont typeface="+mj-lt"/>
              <a:buAutoNum type="arabicPeriod" startAt="2"/>
            </a:pPr>
            <a:endParaRPr lang="en-GB" b="1" dirty="0"/>
          </a:p>
          <a:p>
            <a:pPr marL="342900" indent="-342900">
              <a:buFont typeface="+mj-lt"/>
              <a:buAutoNum type="arabicPeriod" startAt="2"/>
            </a:pPr>
            <a:endParaRPr lang="en-GB" b="1" dirty="0" smtClean="0"/>
          </a:p>
          <a:p>
            <a:pPr marL="342900" indent="-342900">
              <a:buFont typeface="+mj-lt"/>
              <a:buAutoNum type="arabicPeriod" startAt="2"/>
            </a:pPr>
            <a:r>
              <a:rPr lang="en-GB" b="1" dirty="0" smtClean="0"/>
              <a:t> Write a brief rock description including depositional environment of the </a:t>
            </a:r>
            <a:r>
              <a:rPr lang="en-GB" b="1" dirty="0" smtClean="0"/>
              <a:t>Pennine </a:t>
            </a:r>
            <a:r>
              <a:rPr lang="en-GB" b="1" dirty="0" smtClean="0"/>
              <a:t>lower coal measure.</a:t>
            </a:r>
          </a:p>
          <a:p>
            <a:pPr marL="342900" indent="-342900">
              <a:buFont typeface="+mj-lt"/>
              <a:buAutoNum type="arabicPeriod" startAt="2"/>
            </a:pPr>
            <a:endParaRPr lang="en-GB" b="1" dirty="0"/>
          </a:p>
          <a:p>
            <a:pPr marL="342900" indent="-342900">
              <a:buFont typeface="+mj-lt"/>
              <a:buAutoNum type="arabicPeriod" startAt="2"/>
            </a:pPr>
            <a:endParaRPr lang="en-GB" b="1" dirty="0" smtClean="0"/>
          </a:p>
          <a:p>
            <a:pPr marL="342900" indent="-342900">
              <a:buFont typeface="+mj-lt"/>
              <a:buAutoNum type="arabicPeriod" startAt="2"/>
            </a:pPr>
            <a:endParaRPr lang="en-GB" b="1" dirty="0" smtClean="0"/>
          </a:p>
          <a:p>
            <a:pPr marL="342900" indent="-342900">
              <a:buFont typeface="+mj-lt"/>
              <a:buAutoNum type="arabicPeriod" startAt="2"/>
            </a:pPr>
            <a:endParaRPr lang="en-GB" b="1" dirty="0"/>
          </a:p>
          <a:p>
            <a:pPr marL="342900" indent="-342900">
              <a:buFont typeface="+mj-lt"/>
              <a:buAutoNum type="arabicPeriod" startAt="2"/>
            </a:pPr>
            <a:endParaRPr lang="en-GB" b="1" dirty="0" smtClean="0"/>
          </a:p>
          <a:p>
            <a:pPr marL="342900" indent="-342900">
              <a:buFont typeface="+mj-lt"/>
              <a:buAutoNum type="arabicPeriod" startAt="2"/>
            </a:pPr>
            <a:r>
              <a:rPr lang="en-GB" b="1" dirty="0"/>
              <a:t> </a:t>
            </a:r>
            <a:r>
              <a:rPr lang="en-GB" b="1" dirty="0" smtClean="0"/>
              <a:t>On what formation  is the University of Leeds situated? (you may have to zoom a little for this)</a:t>
            </a:r>
            <a:endParaRPr lang="en-GB" b="1" dirty="0"/>
          </a:p>
        </p:txBody>
      </p:sp>
      <p:sp>
        <p:nvSpPr>
          <p:cNvPr id="8" name="TextBox 7"/>
          <p:cNvSpPr txBox="1"/>
          <p:nvPr/>
        </p:nvSpPr>
        <p:spPr>
          <a:xfrm>
            <a:off x="683568" y="1484784"/>
            <a:ext cx="7632848" cy="1477328"/>
          </a:xfrm>
          <a:prstGeom prst="rect">
            <a:avLst/>
          </a:prstGeom>
          <a:noFill/>
        </p:spPr>
        <p:txBody>
          <a:bodyPr wrap="square" rtlCol="0">
            <a:spAutoFit/>
          </a:bodyPr>
          <a:lstStyle/>
          <a:p>
            <a:r>
              <a:rPr lang="en-GB" dirty="0" smtClean="0"/>
              <a:t>The oldest carboniferous formation on the map is the Rough rock sandstone</a:t>
            </a:r>
          </a:p>
          <a:p>
            <a:endParaRPr lang="en-GB" b="1" dirty="0"/>
          </a:p>
          <a:p>
            <a:r>
              <a:rPr lang="en-GB" dirty="0" smtClean="0"/>
              <a:t>This can be found in the North-West of the map. Example: around Abbey road.</a:t>
            </a:r>
            <a:endParaRPr lang="en-GB" dirty="0"/>
          </a:p>
          <a:p>
            <a:endParaRPr lang="en-GB" dirty="0" smtClean="0"/>
          </a:p>
          <a:p>
            <a:endParaRPr lang="en-GB" dirty="0"/>
          </a:p>
        </p:txBody>
      </p:sp>
      <p:grpSp>
        <p:nvGrpSpPr>
          <p:cNvPr id="2" name="Group 1"/>
          <p:cNvGrpSpPr/>
          <p:nvPr/>
        </p:nvGrpSpPr>
        <p:grpSpPr>
          <a:xfrm>
            <a:off x="0" y="6021288"/>
            <a:ext cx="9144000" cy="864096"/>
            <a:chOff x="0" y="6021288"/>
            <a:chExt cx="9144000" cy="864096"/>
          </a:xfrm>
        </p:grpSpPr>
        <p:sp>
          <p:nvSpPr>
            <p:cNvPr id="3" name="Rectangle 2"/>
            <p:cNvSpPr/>
            <p:nvPr/>
          </p:nvSpPr>
          <p:spPr>
            <a:xfrm>
              <a:off x="0" y="6021288"/>
              <a:ext cx="9144000" cy="8367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35496" y="6516052"/>
              <a:ext cx="4824536"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School of Earth and Environment</a:t>
              </a:r>
              <a:endParaRPr lang="en-GB" b="1" dirty="0">
                <a:solidFill>
                  <a:schemeClr val="bg1"/>
                </a:solidFill>
                <a:latin typeface="Arial" pitchFamily="34" charset="0"/>
                <a:cs typeface="Arial" pitchFamily="34" charset="0"/>
              </a:endParaRPr>
            </a:p>
          </p:txBody>
        </p:sp>
        <p:pic>
          <p:nvPicPr>
            <p:cNvPr id="5" name="Picture 4" descr="http://www.medslearning.leeds.ac.uk/template_images/uni_logo2.gif"/>
            <p:cNvPicPr>
              <a:picLocks noChangeAspect="1" noChangeArrowheads="1"/>
            </p:cNvPicPr>
            <p:nvPr/>
          </p:nvPicPr>
          <p:blipFill>
            <a:blip r:embed="rId2" cstate="print"/>
            <a:srcRect/>
            <a:stretch>
              <a:fillRect/>
            </a:stretch>
          </p:blipFill>
          <p:spPr bwMode="auto">
            <a:xfrm>
              <a:off x="7092280" y="6043824"/>
              <a:ext cx="2051720" cy="814175"/>
            </a:xfrm>
            <a:prstGeom prst="rect">
              <a:avLst/>
            </a:prstGeom>
            <a:noFill/>
          </p:spPr>
        </p:pic>
      </p:grpSp>
      <p:sp>
        <p:nvSpPr>
          <p:cNvPr id="7" name="Rectangle 6"/>
          <p:cNvSpPr/>
          <p:nvPr/>
        </p:nvSpPr>
        <p:spPr>
          <a:xfrm>
            <a:off x="1683943" y="260648"/>
            <a:ext cx="5162953" cy="584775"/>
          </a:xfrm>
          <a:prstGeom prst="rect">
            <a:avLst/>
          </a:prstGeom>
        </p:spPr>
        <p:txBody>
          <a:bodyPr wrap="none">
            <a:spAutoFit/>
          </a:bodyPr>
          <a:lstStyle/>
          <a:p>
            <a:pPr lvl="0" algn="ctr"/>
            <a:r>
              <a:rPr lang="en-GB" sz="3200" b="1" dirty="0" smtClean="0"/>
              <a:t>Geological map of Leeds area</a:t>
            </a:r>
          </a:p>
        </p:txBody>
      </p:sp>
      <p:sp>
        <p:nvSpPr>
          <p:cNvPr id="11" name="TextBox 10"/>
          <p:cNvSpPr txBox="1"/>
          <p:nvPr/>
        </p:nvSpPr>
        <p:spPr>
          <a:xfrm>
            <a:off x="755576" y="5085184"/>
            <a:ext cx="7272808" cy="646331"/>
          </a:xfrm>
          <a:prstGeom prst="rect">
            <a:avLst/>
          </a:prstGeom>
          <a:noFill/>
        </p:spPr>
        <p:txBody>
          <a:bodyPr wrap="square" rtlCol="0">
            <a:spAutoFit/>
          </a:bodyPr>
          <a:lstStyle/>
          <a:p>
            <a:r>
              <a:rPr lang="en-GB" dirty="0" smtClean="0"/>
              <a:t>The University of Leeds is partly located on the </a:t>
            </a:r>
            <a:r>
              <a:rPr lang="en-GB" dirty="0" smtClean="0"/>
              <a:t>Pennine </a:t>
            </a:r>
            <a:r>
              <a:rPr lang="en-GB" dirty="0" smtClean="0"/>
              <a:t>lower coal measure and partly on the sandstone. </a:t>
            </a:r>
            <a:endParaRPr lang="en-GB" dirty="0"/>
          </a:p>
        </p:txBody>
      </p:sp>
      <p:sp>
        <p:nvSpPr>
          <p:cNvPr id="12" name="TextBox 11"/>
          <p:cNvSpPr txBox="1"/>
          <p:nvPr/>
        </p:nvSpPr>
        <p:spPr>
          <a:xfrm>
            <a:off x="755576" y="3140968"/>
            <a:ext cx="8280920" cy="1200329"/>
          </a:xfrm>
          <a:prstGeom prst="rect">
            <a:avLst/>
          </a:prstGeom>
          <a:noFill/>
        </p:spPr>
        <p:txBody>
          <a:bodyPr wrap="square" rtlCol="0">
            <a:spAutoFit/>
          </a:bodyPr>
          <a:lstStyle/>
          <a:p>
            <a:r>
              <a:rPr lang="en-GB" dirty="0" err="1" smtClean="0"/>
              <a:t>Interbedded</a:t>
            </a:r>
            <a:r>
              <a:rPr lang="en-GB" dirty="0" smtClean="0"/>
              <a:t> grey mudstone, siltstone and pale grey sandstone, commonly with mudstones containing marine fossils in the lower part and more numerous coal seams in the upper part. These rocks were formed in marginal coastal plains with lakes and swamps periodically inundated by the sea; or estuaries and deltas, and shallow seas.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7" y="1052736"/>
            <a:ext cx="8064896" cy="4801314"/>
          </a:xfrm>
          <a:prstGeom prst="rect">
            <a:avLst/>
          </a:prstGeom>
        </p:spPr>
        <p:txBody>
          <a:bodyPr wrap="square">
            <a:spAutoFit/>
          </a:bodyPr>
          <a:lstStyle/>
          <a:p>
            <a:pPr marL="342900" indent="-342900">
              <a:buFont typeface="+mj-lt"/>
              <a:buAutoNum type="arabicPeriod" startAt="5"/>
            </a:pPr>
            <a:r>
              <a:rPr lang="en-GB" b="1" dirty="0" smtClean="0"/>
              <a:t> Why are many of the units disjointed?</a:t>
            </a:r>
          </a:p>
          <a:p>
            <a:pPr marL="342900" indent="-342900"/>
            <a:endParaRPr lang="en-GB" b="1" dirty="0"/>
          </a:p>
          <a:p>
            <a:pPr marL="342900" indent="-342900"/>
            <a:endParaRPr lang="en-GB" b="1" dirty="0" smtClean="0"/>
          </a:p>
          <a:p>
            <a:pPr marL="342900" indent="-342900"/>
            <a:endParaRPr lang="en-GB" b="1" dirty="0"/>
          </a:p>
          <a:p>
            <a:pPr marL="342900" indent="-342900"/>
            <a:endParaRPr lang="en-GB" b="1" dirty="0" smtClean="0"/>
          </a:p>
          <a:p>
            <a:pPr marL="342900" indent="-342900">
              <a:buFont typeface="+mj-lt"/>
              <a:buAutoNum type="arabicPeriod" startAt="6"/>
            </a:pPr>
            <a:r>
              <a:rPr lang="en-GB" b="1" dirty="0"/>
              <a:t> </a:t>
            </a:r>
            <a:r>
              <a:rPr lang="en-GB" b="1" dirty="0" smtClean="0"/>
              <a:t>What is the general trend of faulting in the area?</a:t>
            </a:r>
          </a:p>
          <a:p>
            <a:pPr marL="342900" indent="-342900">
              <a:buFont typeface="+mj-lt"/>
              <a:buAutoNum type="arabicPeriod" startAt="6"/>
            </a:pPr>
            <a:endParaRPr lang="en-GB" b="1" dirty="0" smtClean="0"/>
          </a:p>
          <a:p>
            <a:pPr marL="342900" indent="-342900">
              <a:buFont typeface="+mj-lt"/>
              <a:buAutoNum type="arabicPeriod" startAt="6"/>
            </a:pPr>
            <a:endParaRPr lang="en-GB" b="1" dirty="0"/>
          </a:p>
          <a:p>
            <a:pPr marL="342900" indent="-342900">
              <a:buFont typeface="+mj-lt"/>
              <a:buAutoNum type="arabicPeriod" startAt="6"/>
            </a:pPr>
            <a:endParaRPr lang="en-GB" b="1" dirty="0"/>
          </a:p>
          <a:p>
            <a:pPr marL="342900" indent="-342900">
              <a:buFont typeface="+mj-lt"/>
              <a:buAutoNum type="arabicPeriod" startAt="6"/>
            </a:pPr>
            <a:endParaRPr lang="en-GB" b="1" dirty="0" smtClean="0"/>
          </a:p>
          <a:p>
            <a:pPr marL="342900" indent="-342900">
              <a:buFont typeface="+mj-lt"/>
              <a:buAutoNum type="arabicPeriod" startAt="6"/>
            </a:pPr>
            <a:r>
              <a:rPr lang="en-GB" b="1" dirty="0"/>
              <a:t> </a:t>
            </a:r>
            <a:r>
              <a:rPr lang="en-GB" b="1" dirty="0" smtClean="0"/>
              <a:t>What is the displacement along the fault that the University of Leeds is situated upon?</a:t>
            </a:r>
          </a:p>
          <a:p>
            <a:pPr marL="342900" indent="-342900">
              <a:buFont typeface="+mj-lt"/>
              <a:buAutoNum type="arabicPeriod" startAt="6"/>
            </a:pPr>
            <a:endParaRPr lang="en-GB" b="1" dirty="0"/>
          </a:p>
          <a:p>
            <a:pPr marL="342900" indent="-342900">
              <a:buFont typeface="+mj-lt"/>
              <a:buAutoNum type="arabicPeriod" startAt="6"/>
            </a:pPr>
            <a:endParaRPr lang="en-GB" b="1" dirty="0" smtClean="0"/>
          </a:p>
          <a:p>
            <a:pPr marL="342900" indent="-342900">
              <a:buFont typeface="+mj-lt"/>
              <a:buAutoNum type="arabicPeriod" startAt="6"/>
            </a:pPr>
            <a:endParaRPr lang="en-GB" b="1" dirty="0"/>
          </a:p>
          <a:p>
            <a:pPr marL="342900" indent="-342900"/>
            <a:endParaRPr lang="en-GB" b="1" dirty="0"/>
          </a:p>
          <a:p>
            <a:pPr marL="342900" indent="-342900"/>
            <a:endParaRPr lang="en-GB" b="1" dirty="0" smtClean="0"/>
          </a:p>
        </p:txBody>
      </p:sp>
      <p:sp>
        <p:nvSpPr>
          <p:cNvPr id="3" name="TextBox 2"/>
          <p:cNvSpPr txBox="1"/>
          <p:nvPr/>
        </p:nvSpPr>
        <p:spPr>
          <a:xfrm>
            <a:off x="1187624" y="1403484"/>
            <a:ext cx="2698046" cy="369332"/>
          </a:xfrm>
          <a:prstGeom prst="rect">
            <a:avLst/>
          </a:prstGeom>
          <a:noFill/>
        </p:spPr>
        <p:txBody>
          <a:bodyPr wrap="none" rtlCol="0">
            <a:spAutoFit/>
          </a:bodyPr>
          <a:lstStyle/>
          <a:p>
            <a:r>
              <a:rPr lang="en-GB" dirty="0" smtClean="0"/>
              <a:t>Due to faulting in the area.</a:t>
            </a:r>
            <a:endParaRPr lang="en-GB" dirty="0"/>
          </a:p>
        </p:txBody>
      </p:sp>
      <p:sp>
        <p:nvSpPr>
          <p:cNvPr id="4" name="Rectangle 3"/>
          <p:cNvSpPr/>
          <p:nvPr/>
        </p:nvSpPr>
        <p:spPr>
          <a:xfrm>
            <a:off x="1683943" y="260648"/>
            <a:ext cx="5162953" cy="584775"/>
          </a:xfrm>
          <a:prstGeom prst="rect">
            <a:avLst/>
          </a:prstGeom>
        </p:spPr>
        <p:txBody>
          <a:bodyPr wrap="none">
            <a:spAutoFit/>
          </a:bodyPr>
          <a:lstStyle/>
          <a:p>
            <a:pPr lvl="0" algn="ctr"/>
            <a:r>
              <a:rPr lang="en-GB" sz="3200" b="1" dirty="0" smtClean="0"/>
              <a:t>Geological map of Leeds area</a:t>
            </a:r>
          </a:p>
        </p:txBody>
      </p:sp>
      <p:grpSp>
        <p:nvGrpSpPr>
          <p:cNvPr id="5" name="Group 4"/>
          <p:cNvGrpSpPr/>
          <p:nvPr/>
        </p:nvGrpSpPr>
        <p:grpSpPr>
          <a:xfrm>
            <a:off x="0" y="6021288"/>
            <a:ext cx="9144000" cy="864096"/>
            <a:chOff x="0" y="6021288"/>
            <a:chExt cx="9144000" cy="864096"/>
          </a:xfrm>
        </p:grpSpPr>
        <p:sp>
          <p:nvSpPr>
            <p:cNvPr id="6" name="Rectangle 5"/>
            <p:cNvSpPr/>
            <p:nvPr/>
          </p:nvSpPr>
          <p:spPr>
            <a:xfrm>
              <a:off x="0" y="6021288"/>
              <a:ext cx="9144000" cy="8367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35496" y="6516052"/>
              <a:ext cx="4824536"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School of Earth and Environment</a:t>
              </a:r>
              <a:endParaRPr lang="en-GB" b="1" dirty="0">
                <a:solidFill>
                  <a:schemeClr val="bg1"/>
                </a:solidFill>
                <a:latin typeface="Arial" pitchFamily="34" charset="0"/>
                <a:cs typeface="Arial" pitchFamily="34" charset="0"/>
              </a:endParaRPr>
            </a:p>
          </p:txBody>
        </p:sp>
        <p:pic>
          <p:nvPicPr>
            <p:cNvPr id="8" name="Picture 7" descr="http://www.medslearning.leeds.ac.uk/template_images/uni_logo2.gif"/>
            <p:cNvPicPr>
              <a:picLocks noChangeAspect="1" noChangeArrowheads="1"/>
            </p:cNvPicPr>
            <p:nvPr/>
          </p:nvPicPr>
          <p:blipFill>
            <a:blip r:embed="rId2" cstate="print"/>
            <a:srcRect/>
            <a:stretch>
              <a:fillRect/>
            </a:stretch>
          </p:blipFill>
          <p:spPr bwMode="auto">
            <a:xfrm>
              <a:off x="7092280" y="6043824"/>
              <a:ext cx="2051720" cy="814175"/>
            </a:xfrm>
            <a:prstGeom prst="rect">
              <a:avLst/>
            </a:prstGeom>
            <a:noFill/>
          </p:spPr>
        </p:pic>
      </p:grpSp>
      <p:sp>
        <p:nvSpPr>
          <p:cNvPr id="9" name="TextBox 8"/>
          <p:cNvSpPr txBox="1"/>
          <p:nvPr/>
        </p:nvSpPr>
        <p:spPr>
          <a:xfrm>
            <a:off x="1187624" y="2771636"/>
            <a:ext cx="3615285" cy="369332"/>
          </a:xfrm>
          <a:prstGeom prst="rect">
            <a:avLst/>
          </a:prstGeom>
          <a:noFill/>
        </p:spPr>
        <p:txBody>
          <a:bodyPr wrap="none" rtlCol="0">
            <a:spAutoFit/>
          </a:bodyPr>
          <a:lstStyle/>
          <a:p>
            <a:r>
              <a:rPr lang="en-GB" dirty="0" smtClean="0"/>
              <a:t>The general trend of faults is SW-NE.</a:t>
            </a:r>
            <a:endParaRPr lang="en-GB" dirty="0"/>
          </a:p>
        </p:txBody>
      </p:sp>
      <p:sp>
        <p:nvSpPr>
          <p:cNvPr id="10" name="TextBox 9"/>
          <p:cNvSpPr txBox="1"/>
          <p:nvPr/>
        </p:nvSpPr>
        <p:spPr>
          <a:xfrm>
            <a:off x="1187624" y="4437112"/>
            <a:ext cx="7488832" cy="646331"/>
          </a:xfrm>
          <a:prstGeom prst="rect">
            <a:avLst/>
          </a:prstGeom>
          <a:noFill/>
        </p:spPr>
        <p:txBody>
          <a:bodyPr wrap="square" rtlCol="0">
            <a:spAutoFit/>
          </a:bodyPr>
          <a:lstStyle/>
          <a:p>
            <a:r>
              <a:rPr lang="en-GB" dirty="0" smtClean="0"/>
              <a:t>Using the scale bar at the bottom, it is roughly 1.3km. You may need to zoom to measure this.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021288"/>
            <a:ext cx="9144000" cy="864096"/>
            <a:chOff x="0" y="6021288"/>
            <a:chExt cx="9144000" cy="864096"/>
          </a:xfrm>
        </p:grpSpPr>
        <p:sp>
          <p:nvSpPr>
            <p:cNvPr id="3" name="Rectangle 2"/>
            <p:cNvSpPr/>
            <p:nvPr/>
          </p:nvSpPr>
          <p:spPr>
            <a:xfrm>
              <a:off x="0" y="6021288"/>
              <a:ext cx="9144000" cy="8367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35496" y="6516052"/>
              <a:ext cx="4824536"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School of Earth and Environment</a:t>
              </a:r>
              <a:endParaRPr lang="en-GB" b="1" dirty="0">
                <a:solidFill>
                  <a:schemeClr val="bg1"/>
                </a:solidFill>
                <a:latin typeface="Arial" pitchFamily="34" charset="0"/>
                <a:cs typeface="Arial" pitchFamily="34" charset="0"/>
              </a:endParaRPr>
            </a:p>
          </p:txBody>
        </p:sp>
        <p:pic>
          <p:nvPicPr>
            <p:cNvPr id="5" name="Picture 4" descr="http://www.medslearning.leeds.ac.uk/template_images/uni_logo2.gif"/>
            <p:cNvPicPr>
              <a:picLocks noChangeAspect="1" noChangeArrowheads="1"/>
            </p:cNvPicPr>
            <p:nvPr/>
          </p:nvPicPr>
          <p:blipFill>
            <a:blip r:embed="rId2" cstate="print"/>
            <a:srcRect/>
            <a:stretch>
              <a:fillRect/>
            </a:stretch>
          </p:blipFill>
          <p:spPr bwMode="auto">
            <a:xfrm>
              <a:off x="7092280" y="6043824"/>
              <a:ext cx="2051720" cy="814175"/>
            </a:xfrm>
            <a:prstGeom prst="rect">
              <a:avLst/>
            </a:prstGeom>
            <a:noFill/>
          </p:spPr>
        </p:pic>
      </p:grpSp>
      <p:sp>
        <p:nvSpPr>
          <p:cNvPr id="6" name="Rectangle 5"/>
          <p:cNvSpPr/>
          <p:nvPr/>
        </p:nvSpPr>
        <p:spPr>
          <a:xfrm>
            <a:off x="1683943" y="260648"/>
            <a:ext cx="5162953" cy="584775"/>
          </a:xfrm>
          <a:prstGeom prst="rect">
            <a:avLst/>
          </a:prstGeom>
        </p:spPr>
        <p:txBody>
          <a:bodyPr wrap="none">
            <a:spAutoFit/>
          </a:bodyPr>
          <a:lstStyle/>
          <a:p>
            <a:pPr lvl="0" algn="ctr"/>
            <a:r>
              <a:rPr lang="en-GB" sz="3200" b="1" dirty="0" smtClean="0"/>
              <a:t>Geological map of Leeds area</a:t>
            </a:r>
          </a:p>
        </p:txBody>
      </p:sp>
      <p:sp>
        <p:nvSpPr>
          <p:cNvPr id="8" name="TextBox 7"/>
          <p:cNvSpPr txBox="1"/>
          <p:nvPr/>
        </p:nvSpPr>
        <p:spPr>
          <a:xfrm>
            <a:off x="-36512" y="764704"/>
            <a:ext cx="3456384" cy="2308324"/>
          </a:xfrm>
          <a:prstGeom prst="rect">
            <a:avLst/>
          </a:prstGeom>
          <a:noFill/>
        </p:spPr>
        <p:txBody>
          <a:bodyPr wrap="square" rtlCol="0">
            <a:spAutoFit/>
          </a:bodyPr>
          <a:lstStyle/>
          <a:p>
            <a:pPr marL="342900" indent="-342900"/>
            <a:r>
              <a:rPr lang="en-GB" b="1" dirty="0" smtClean="0"/>
              <a:t>On the rough base map provided:</a:t>
            </a:r>
          </a:p>
          <a:p>
            <a:pPr marL="342900" indent="-342900"/>
            <a:endParaRPr lang="en-GB" b="1" dirty="0"/>
          </a:p>
          <a:p>
            <a:pPr marL="342900" indent="-342900">
              <a:buFont typeface="+mj-lt"/>
              <a:buAutoNum type="arabicPeriod" startAt="8"/>
            </a:pPr>
            <a:r>
              <a:rPr lang="en-GB" b="1" dirty="0" smtClean="0"/>
              <a:t>Sketch the approximate boundaries between the lithological units and also the overlaying superficial deposits.</a:t>
            </a:r>
          </a:p>
          <a:p>
            <a:pPr marL="342900" indent="-342900"/>
            <a:r>
              <a:rPr lang="en-GB" dirty="0" smtClean="0"/>
              <a:t> </a:t>
            </a:r>
            <a:endParaRPr lang="en-GB" b="1" dirty="0" smtClean="0"/>
          </a:p>
          <a:p>
            <a:pPr marL="342900" indent="-342900">
              <a:buFont typeface="+mj-lt"/>
              <a:buAutoNum type="arabicPeriod" startAt="9"/>
            </a:pPr>
            <a:endParaRPr lang="en-GB" dirty="0"/>
          </a:p>
        </p:txBody>
      </p:sp>
      <p:pic>
        <p:nvPicPr>
          <p:cNvPr id="1026" name="Picture 2"/>
          <p:cNvPicPr>
            <a:picLocks noChangeAspect="1" noChangeArrowheads="1"/>
          </p:cNvPicPr>
          <p:nvPr/>
        </p:nvPicPr>
        <p:blipFill>
          <a:blip r:embed="rId3" cstate="print"/>
          <a:srcRect/>
          <a:stretch>
            <a:fillRect/>
          </a:stretch>
        </p:blipFill>
        <p:spPr bwMode="auto">
          <a:xfrm>
            <a:off x="3635896" y="764704"/>
            <a:ext cx="4896544" cy="4706756"/>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3635896" y="764704"/>
            <a:ext cx="4872108" cy="525658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021288"/>
            <a:ext cx="9144000" cy="864096"/>
            <a:chOff x="0" y="6021288"/>
            <a:chExt cx="9144000" cy="864096"/>
          </a:xfrm>
        </p:grpSpPr>
        <p:sp>
          <p:nvSpPr>
            <p:cNvPr id="3" name="Rectangle 2"/>
            <p:cNvSpPr/>
            <p:nvPr/>
          </p:nvSpPr>
          <p:spPr>
            <a:xfrm>
              <a:off x="0" y="6021288"/>
              <a:ext cx="9144000" cy="8367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35496" y="6516052"/>
              <a:ext cx="4824536"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School of Earth and Environment</a:t>
              </a:r>
              <a:endParaRPr lang="en-GB" b="1" dirty="0">
                <a:solidFill>
                  <a:schemeClr val="bg1"/>
                </a:solidFill>
                <a:latin typeface="Arial" pitchFamily="34" charset="0"/>
                <a:cs typeface="Arial" pitchFamily="34" charset="0"/>
              </a:endParaRPr>
            </a:p>
          </p:txBody>
        </p:sp>
        <p:pic>
          <p:nvPicPr>
            <p:cNvPr id="5" name="Picture 4" descr="http://www.medslearning.leeds.ac.uk/template_images/uni_logo2.gif"/>
            <p:cNvPicPr>
              <a:picLocks noChangeAspect="1" noChangeArrowheads="1"/>
            </p:cNvPicPr>
            <p:nvPr/>
          </p:nvPicPr>
          <p:blipFill>
            <a:blip r:embed="rId2" cstate="print"/>
            <a:srcRect/>
            <a:stretch>
              <a:fillRect/>
            </a:stretch>
          </p:blipFill>
          <p:spPr bwMode="auto">
            <a:xfrm>
              <a:off x="7092280" y="6043824"/>
              <a:ext cx="2051720" cy="814175"/>
            </a:xfrm>
            <a:prstGeom prst="rect">
              <a:avLst/>
            </a:prstGeom>
            <a:noFill/>
          </p:spPr>
        </p:pic>
      </p:grpSp>
      <p:sp>
        <p:nvSpPr>
          <p:cNvPr id="6" name="Rectangle 5"/>
          <p:cNvSpPr/>
          <p:nvPr/>
        </p:nvSpPr>
        <p:spPr>
          <a:xfrm>
            <a:off x="1683943" y="260648"/>
            <a:ext cx="5162953" cy="584775"/>
          </a:xfrm>
          <a:prstGeom prst="rect">
            <a:avLst/>
          </a:prstGeom>
        </p:spPr>
        <p:txBody>
          <a:bodyPr wrap="none">
            <a:spAutoFit/>
          </a:bodyPr>
          <a:lstStyle/>
          <a:p>
            <a:pPr lvl="0" algn="ctr"/>
            <a:r>
              <a:rPr lang="en-GB" sz="3200" b="1" dirty="0" smtClean="0"/>
              <a:t>Geological map of Leeds area</a:t>
            </a:r>
          </a:p>
        </p:txBody>
      </p:sp>
      <p:sp>
        <p:nvSpPr>
          <p:cNvPr id="7" name="TextBox 6"/>
          <p:cNvSpPr txBox="1"/>
          <p:nvPr/>
        </p:nvSpPr>
        <p:spPr>
          <a:xfrm>
            <a:off x="-36512" y="764704"/>
            <a:ext cx="3456384" cy="1477328"/>
          </a:xfrm>
          <a:prstGeom prst="rect">
            <a:avLst/>
          </a:prstGeom>
          <a:noFill/>
        </p:spPr>
        <p:txBody>
          <a:bodyPr wrap="square" rtlCol="0">
            <a:spAutoFit/>
          </a:bodyPr>
          <a:lstStyle/>
          <a:p>
            <a:pPr marL="342900" indent="-342900"/>
            <a:endParaRPr lang="en-GB" b="1" dirty="0"/>
          </a:p>
          <a:p>
            <a:pPr marL="342900" indent="-342900">
              <a:buFont typeface="+mj-lt"/>
              <a:buAutoNum type="arabicPeriod" startAt="9"/>
            </a:pPr>
            <a:r>
              <a:rPr lang="en-GB" b="1" dirty="0" smtClean="0"/>
              <a:t>Mark on the map where there used to be a river bed.</a:t>
            </a:r>
          </a:p>
          <a:p>
            <a:pPr marL="342900" indent="-342900"/>
            <a:r>
              <a:rPr lang="en-GB" dirty="0" smtClean="0"/>
              <a:t> </a:t>
            </a:r>
            <a:endParaRPr lang="en-GB" b="1" dirty="0" smtClean="0"/>
          </a:p>
          <a:p>
            <a:pPr marL="342900" indent="-342900">
              <a:buFont typeface="+mj-lt"/>
              <a:buAutoNum type="arabicPeriod" startAt="9"/>
            </a:pPr>
            <a:endParaRPr lang="en-GB" dirty="0"/>
          </a:p>
        </p:txBody>
      </p:sp>
      <p:pic>
        <p:nvPicPr>
          <p:cNvPr id="8" name="Picture 3"/>
          <p:cNvPicPr>
            <a:picLocks noChangeAspect="1" noChangeArrowheads="1"/>
          </p:cNvPicPr>
          <p:nvPr/>
        </p:nvPicPr>
        <p:blipFill>
          <a:blip r:embed="rId3" cstate="print"/>
          <a:srcRect/>
          <a:stretch>
            <a:fillRect/>
          </a:stretch>
        </p:blipFill>
        <p:spPr bwMode="auto">
          <a:xfrm>
            <a:off x="3635896" y="764704"/>
            <a:ext cx="4872108" cy="5256583"/>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3660331" y="764704"/>
            <a:ext cx="4872109" cy="525658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823</Words>
  <Application>Microsoft Office PowerPoint</Application>
  <PresentationFormat>On-screen Show (4:3)</PresentationFormat>
  <Paragraphs>160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University of Leeds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earom</dc:creator>
  <cp:lastModifiedBy>earom</cp:lastModifiedBy>
  <cp:revision>24</cp:revision>
  <dcterms:created xsi:type="dcterms:W3CDTF">2012-06-14T10:44:19Z</dcterms:created>
  <dcterms:modified xsi:type="dcterms:W3CDTF">2012-06-15T10:28:07Z</dcterms:modified>
</cp:coreProperties>
</file>