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59" r:id="rId7"/>
    <p:sldId id="260" r:id="rId8"/>
    <p:sldId id="261" r:id="rId9"/>
    <p:sldId id="262" r:id="rId10"/>
    <p:sldId id="263" r:id="rId11"/>
    <p:sldId id="264" r:id="rId12"/>
    <p:sldId id="265" r:id="rId13"/>
    <p:sldId id="266" r:id="rId14"/>
    <p:sldId id="277" r:id="rId15"/>
    <p:sldId id="267"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C5FCD-1972-4F23-8B12-5CC444F18C5E}" type="datetimeFigureOut">
              <a:rPr lang="en-GB" smtClean="0"/>
              <a:pPr/>
              <a:t>14/06/2012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E750CA-DE7B-460B-AF97-4EB892C6D32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C5FCD-1972-4F23-8B12-5CC444F18C5E}" type="datetimeFigureOut">
              <a:rPr lang="en-GB" smtClean="0"/>
              <a:pPr/>
              <a:t>14/06/2012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750CA-DE7B-460B-AF97-4EB892C6D32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45224"/>
            <a:ext cx="8792150" cy="369332"/>
          </a:xfrm>
          <a:prstGeom prst="rect">
            <a:avLst/>
          </a:prstGeom>
          <a:noFill/>
        </p:spPr>
        <p:txBody>
          <a:bodyPr wrap="none" rtlCol="0">
            <a:spAutoFit/>
          </a:bodyPr>
          <a:lstStyle/>
          <a:p>
            <a:r>
              <a:rPr lang="en-GB" dirty="0" smtClean="0"/>
              <a:t>To view this exercise just press </a:t>
            </a:r>
            <a:r>
              <a:rPr lang="en-GB" b="1" dirty="0" smtClean="0"/>
              <a:t>F5</a:t>
            </a:r>
            <a:r>
              <a:rPr lang="en-GB" dirty="0" smtClean="0"/>
              <a:t> now. Then click the mouse to continue through the slides.</a:t>
            </a:r>
            <a:endParaRPr lang="en-GB" dirty="0"/>
          </a:p>
        </p:txBody>
      </p:sp>
      <p:grpSp>
        <p:nvGrpSpPr>
          <p:cNvPr id="5" name="Group 4"/>
          <p:cNvGrpSpPr/>
          <p:nvPr/>
        </p:nvGrpSpPr>
        <p:grpSpPr>
          <a:xfrm>
            <a:off x="0" y="6021288"/>
            <a:ext cx="9144000" cy="864096"/>
            <a:chOff x="0" y="6021288"/>
            <a:chExt cx="9144000" cy="864096"/>
          </a:xfrm>
        </p:grpSpPr>
        <p:sp>
          <p:nvSpPr>
            <p:cNvPr id="6" name="Rectangle 5"/>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8" name="Picture 7"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9" name="TextBox 8"/>
          <p:cNvSpPr txBox="1"/>
          <p:nvPr/>
        </p:nvSpPr>
        <p:spPr>
          <a:xfrm>
            <a:off x="2123728" y="1234495"/>
            <a:ext cx="4608512" cy="1938992"/>
          </a:xfrm>
          <a:prstGeom prst="rect">
            <a:avLst/>
          </a:prstGeom>
          <a:noFill/>
        </p:spPr>
        <p:txBody>
          <a:bodyPr wrap="square" rtlCol="0">
            <a:spAutoFit/>
          </a:bodyPr>
          <a:lstStyle/>
          <a:p>
            <a:pPr algn="ctr"/>
            <a:r>
              <a:rPr lang="en-GB" sz="4000" b="1" dirty="0" smtClean="0"/>
              <a:t>Exercise  set </a:t>
            </a:r>
            <a:r>
              <a:rPr lang="en-GB" sz="4000" b="1" dirty="0" smtClean="0"/>
              <a:t>5:</a:t>
            </a:r>
            <a:endParaRPr lang="en-GB" sz="4000" b="1" dirty="0" smtClean="0"/>
          </a:p>
          <a:p>
            <a:pPr algn="ctr"/>
            <a:r>
              <a:rPr lang="en-GB" sz="4000" b="1" dirty="0" smtClean="0"/>
              <a:t>Unconformities and Faults</a:t>
            </a:r>
            <a:endParaRPr lang="en-GB"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107504" y="980728"/>
            <a:ext cx="2232248" cy="2308324"/>
          </a:xfrm>
          <a:prstGeom prst="rect">
            <a:avLst/>
          </a:prstGeom>
          <a:noFill/>
        </p:spPr>
        <p:txBody>
          <a:bodyPr wrap="square" rtlCol="0">
            <a:spAutoFit/>
          </a:bodyPr>
          <a:lstStyle/>
          <a:p>
            <a:pPr marL="342900" indent="-342900">
              <a:buFont typeface="+mj-lt"/>
              <a:buAutoNum type="alphaLcParenR" startAt="3"/>
            </a:pPr>
            <a:r>
              <a:rPr lang="en-GB" dirty="0" smtClean="0"/>
              <a:t> Continue to add these structure contours to your map and cross section until all possible boundaries have been defined.</a:t>
            </a:r>
          </a:p>
        </p:txBody>
      </p:sp>
      <p:sp>
        <p:nvSpPr>
          <p:cNvPr id="7" name="Rectangle 6"/>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pic>
        <p:nvPicPr>
          <p:cNvPr id="10" name="Picture 2"/>
          <p:cNvPicPr>
            <a:picLocks noChangeAspect="1" noChangeArrowheads="1"/>
          </p:cNvPicPr>
          <p:nvPr/>
        </p:nvPicPr>
        <p:blipFill>
          <a:blip r:embed="rId3" cstate="print"/>
          <a:srcRect/>
          <a:stretch>
            <a:fillRect/>
          </a:stretch>
        </p:blipFill>
        <p:spPr bwMode="auto">
          <a:xfrm>
            <a:off x="2376266" y="1052736"/>
            <a:ext cx="6660230" cy="4904352"/>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2339752" y="980728"/>
            <a:ext cx="6768752" cy="5043384"/>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2339752" y="908720"/>
            <a:ext cx="6804248" cy="5108264"/>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2339752" y="764704"/>
            <a:ext cx="6747123" cy="5240978"/>
          </a:xfrm>
          <a:prstGeom prst="rect">
            <a:avLst/>
          </a:prstGeom>
          <a:noFill/>
          <a:ln w="9525">
            <a:noFill/>
            <a:miter lim="800000"/>
            <a:headEnd/>
            <a:tailEnd/>
          </a:ln>
        </p:spPr>
      </p:pic>
      <p:pic>
        <p:nvPicPr>
          <p:cNvPr id="5126" name="Picture 6"/>
          <p:cNvPicPr>
            <a:picLocks noChangeAspect="1" noChangeArrowheads="1"/>
          </p:cNvPicPr>
          <p:nvPr/>
        </p:nvPicPr>
        <p:blipFill>
          <a:blip r:embed="rId7" cstate="print"/>
          <a:srcRect/>
          <a:stretch>
            <a:fillRect/>
          </a:stretch>
        </p:blipFill>
        <p:spPr bwMode="auto">
          <a:xfrm>
            <a:off x="2313756" y="764704"/>
            <a:ext cx="6794748" cy="5238466"/>
          </a:xfrm>
          <a:prstGeom prst="rect">
            <a:avLst/>
          </a:prstGeom>
          <a:noFill/>
          <a:ln w="9525">
            <a:noFill/>
            <a:miter lim="800000"/>
            <a:headEnd/>
            <a:tailEnd/>
          </a:ln>
        </p:spPr>
      </p:pic>
      <p:pic>
        <p:nvPicPr>
          <p:cNvPr id="5127" name="Picture 7"/>
          <p:cNvPicPr>
            <a:picLocks noChangeAspect="1" noChangeArrowheads="1"/>
          </p:cNvPicPr>
          <p:nvPr/>
        </p:nvPicPr>
        <p:blipFill>
          <a:blip r:embed="rId8" cstate="print"/>
          <a:srcRect/>
          <a:stretch>
            <a:fillRect/>
          </a:stretch>
        </p:blipFill>
        <p:spPr bwMode="auto">
          <a:xfrm>
            <a:off x="179512" y="4725144"/>
            <a:ext cx="2016224" cy="1158257"/>
          </a:xfrm>
          <a:prstGeom prst="rect">
            <a:avLst/>
          </a:prstGeom>
          <a:noFill/>
          <a:ln w="9525">
            <a:noFill/>
            <a:miter lim="800000"/>
            <a:headEnd/>
            <a:tailEnd/>
          </a:ln>
        </p:spPr>
      </p:pic>
      <p:pic>
        <p:nvPicPr>
          <p:cNvPr id="8" name="Picture 4"/>
          <p:cNvPicPr>
            <a:picLocks noChangeAspect="1" noChangeArrowheads="1"/>
          </p:cNvPicPr>
          <p:nvPr/>
        </p:nvPicPr>
        <p:blipFill>
          <a:blip r:embed="rId9" cstate="print"/>
          <a:srcRect/>
          <a:stretch>
            <a:fillRect/>
          </a:stretch>
        </p:blipFill>
        <p:spPr bwMode="auto">
          <a:xfrm>
            <a:off x="0" y="3212976"/>
            <a:ext cx="2684512" cy="1502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20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sp>
        <p:nvSpPr>
          <p:cNvPr id="7" name="TextBox 6"/>
          <p:cNvSpPr txBox="1"/>
          <p:nvPr/>
        </p:nvSpPr>
        <p:spPr>
          <a:xfrm>
            <a:off x="107504" y="980728"/>
            <a:ext cx="8136904" cy="646331"/>
          </a:xfrm>
          <a:prstGeom prst="rect">
            <a:avLst/>
          </a:prstGeom>
          <a:noFill/>
        </p:spPr>
        <p:txBody>
          <a:bodyPr wrap="square" rtlCol="0">
            <a:spAutoFit/>
          </a:bodyPr>
          <a:lstStyle/>
          <a:p>
            <a:pPr marL="342900" indent="-342900">
              <a:buFont typeface="+mj-lt"/>
              <a:buAutoNum type="alphaLcParenR" startAt="3"/>
            </a:pPr>
            <a:r>
              <a:rPr lang="en-GB" dirty="0" smtClean="0"/>
              <a:t> Continue to add these structure contours to your map and cross section until all possible boundaries have been defined.</a:t>
            </a:r>
          </a:p>
        </p:txBody>
      </p:sp>
      <p:pic>
        <p:nvPicPr>
          <p:cNvPr id="8" name="Picture 2"/>
          <p:cNvPicPr>
            <a:picLocks noChangeAspect="1" noChangeArrowheads="1"/>
          </p:cNvPicPr>
          <p:nvPr/>
        </p:nvPicPr>
        <p:blipFill>
          <a:blip r:embed="rId3" cstate="print"/>
          <a:srcRect/>
          <a:stretch>
            <a:fillRect/>
          </a:stretch>
        </p:blipFill>
        <p:spPr bwMode="auto">
          <a:xfrm>
            <a:off x="1043608" y="2348880"/>
            <a:ext cx="7077075" cy="182880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1099517" y="2420888"/>
            <a:ext cx="7000875" cy="1781175"/>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1096749" y="2420888"/>
            <a:ext cx="7003643" cy="1781880"/>
          </a:xfrm>
          <a:prstGeom prst="rect">
            <a:avLst/>
          </a:prstGeom>
          <a:noFill/>
          <a:ln w="9525">
            <a:noFill/>
            <a:miter lim="800000"/>
            <a:headEnd/>
            <a:tailEnd/>
          </a:ln>
        </p:spPr>
      </p:pic>
      <p:pic>
        <p:nvPicPr>
          <p:cNvPr id="6148" name="Picture 4"/>
          <p:cNvPicPr>
            <a:picLocks noChangeAspect="1" noChangeArrowheads="1"/>
          </p:cNvPicPr>
          <p:nvPr/>
        </p:nvPicPr>
        <p:blipFill>
          <a:blip r:embed="rId6" cstate="print"/>
          <a:srcRect/>
          <a:stretch>
            <a:fillRect/>
          </a:stretch>
        </p:blipFill>
        <p:spPr bwMode="auto">
          <a:xfrm>
            <a:off x="1080467" y="2420888"/>
            <a:ext cx="7019925" cy="1771650"/>
          </a:xfrm>
          <a:prstGeom prst="rect">
            <a:avLst/>
          </a:prstGeom>
          <a:noFill/>
          <a:ln w="9525">
            <a:noFill/>
            <a:miter lim="800000"/>
            <a:headEnd/>
            <a:tailEnd/>
          </a:ln>
        </p:spPr>
      </p:pic>
      <p:pic>
        <p:nvPicPr>
          <p:cNvPr id="6149" name="Picture 5"/>
          <p:cNvPicPr>
            <a:picLocks noChangeAspect="1" noChangeArrowheads="1"/>
          </p:cNvPicPr>
          <p:nvPr/>
        </p:nvPicPr>
        <p:blipFill>
          <a:blip r:embed="rId7" cstate="print"/>
          <a:srcRect/>
          <a:stretch>
            <a:fillRect/>
          </a:stretch>
        </p:blipFill>
        <p:spPr bwMode="auto">
          <a:xfrm>
            <a:off x="1028700" y="2420888"/>
            <a:ext cx="7086600" cy="1790700"/>
          </a:xfrm>
          <a:prstGeom prst="rect">
            <a:avLst/>
          </a:prstGeom>
          <a:noFill/>
          <a:ln w="9525">
            <a:noFill/>
            <a:miter lim="800000"/>
            <a:headEnd/>
            <a:tailEnd/>
          </a:ln>
        </p:spPr>
      </p:pic>
      <p:pic>
        <p:nvPicPr>
          <p:cNvPr id="6150" name="Picture 6"/>
          <p:cNvPicPr>
            <a:picLocks noChangeAspect="1" noChangeArrowheads="1"/>
          </p:cNvPicPr>
          <p:nvPr/>
        </p:nvPicPr>
        <p:blipFill>
          <a:blip r:embed="rId8" cstate="print"/>
          <a:srcRect/>
          <a:stretch>
            <a:fillRect/>
          </a:stretch>
        </p:blipFill>
        <p:spPr bwMode="auto">
          <a:xfrm>
            <a:off x="5148064" y="4221088"/>
            <a:ext cx="2302569" cy="1322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2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20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fade">
                                      <p:cBhvr>
                                        <p:cTn id="22"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pic>
        <p:nvPicPr>
          <p:cNvPr id="7" name="Picture 5"/>
          <p:cNvPicPr>
            <a:picLocks noChangeAspect="1" noChangeArrowheads="1"/>
          </p:cNvPicPr>
          <p:nvPr/>
        </p:nvPicPr>
        <p:blipFill>
          <a:blip r:embed="rId3" cstate="print"/>
          <a:srcRect/>
          <a:stretch>
            <a:fillRect/>
          </a:stretch>
        </p:blipFill>
        <p:spPr bwMode="auto">
          <a:xfrm>
            <a:off x="1028700" y="2420888"/>
            <a:ext cx="7086600" cy="1790700"/>
          </a:xfrm>
          <a:prstGeom prst="rect">
            <a:avLst/>
          </a:prstGeom>
          <a:noFill/>
          <a:ln w="9525">
            <a:noFill/>
            <a:miter lim="800000"/>
            <a:headEnd/>
            <a:tailEnd/>
          </a:ln>
        </p:spPr>
      </p:pic>
      <p:sp>
        <p:nvSpPr>
          <p:cNvPr id="8" name="TextBox 7"/>
          <p:cNvSpPr txBox="1"/>
          <p:nvPr/>
        </p:nvSpPr>
        <p:spPr>
          <a:xfrm>
            <a:off x="107504" y="980728"/>
            <a:ext cx="8136904" cy="646331"/>
          </a:xfrm>
          <a:prstGeom prst="rect">
            <a:avLst/>
          </a:prstGeom>
          <a:noFill/>
        </p:spPr>
        <p:txBody>
          <a:bodyPr wrap="square" rtlCol="0">
            <a:spAutoFit/>
          </a:bodyPr>
          <a:lstStyle/>
          <a:p>
            <a:pPr marL="342900" indent="-342900">
              <a:buFont typeface="+mj-lt"/>
              <a:buAutoNum type="alphaLcParenR" startAt="3"/>
            </a:pPr>
            <a:r>
              <a:rPr lang="en-GB" dirty="0" smtClean="0"/>
              <a:t> Now draw in the boundaries of the different </a:t>
            </a:r>
            <a:r>
              <a:rPr lang="en-GB" dirty="0" err="1" smtClean="0"/>
              <a:t>lithological</a:t>
            </a:r>
            <a:r>
              <a:rPr lang="en-GB" dirty="0" smtClean="0"/>
              <a:t> units. (Remember to use dotted lines where the boundaries are unknown.</a:t>
            </a:r>
          </a:p>
        </p:txBody>
      </p:sp>
      <p:pic>
        <p:nvPicPr>
          <p:cNvPr id="9" name="Picture 6"/>
          <p:cNvPicPr>
            <a:picLocks noChangeAspect="1" noChangeArrowheads="1"/>
          </p:cNvPicPr>
          <p:nvPr/>
        </p:nvPicPr>
        <p:blipFill>
          <a:blip r:embed="rId4" cstate="print"/>
          <a:srcRect/>
          <a:stretch>
            <a:fillRect/>
          </a:stretch>
        </p:blipFill>
        <p:spPr bwMode="auto">
          <a:xfrm>
            <a:off x="5148064" y="4221088"/>
            <a:ext cx="2302569" cy="1322752"/>
          </a:xfrm>
          <a:prstGeom prst="rect">
            <a:avLst/>
          </a:prstGeom>
          <a:noFill/>
          <a:ln w="9525">
            <a:noFill/>
            <a:miter lim="800000"/>
            <a:headEnd/>
            <a:tailEnd/>
          </a:ln>
        </p:spPr>
      </p:pic>
      <p:pic>
        <p:nvPicPr>
          <p:cNvPr id="7170" name="Picture 2"/>
          <p:cNvPicPr>
            <a:picLocks noChangeAspect="1" noChangeArrowheads="1"/>
          </p:cNvPicPr>
          <p:nvPr/>
        </p:nvPicPr>
        <p:blipFill>
          <a:blip r:embed="rId5" cstate="print"/>
          <a:srcRect/>
          <a:stretch>
            <a:fillRect/>
          </a:stretch>
        </p:blipFill>
        <p:spPr bwMode="auto">
          <a:xfrm>
            <a:off x="1835696" y="4221088"/>
            <a:ext cx="2736304" cy="1520675"/>
          </a:xfrm>
          <a:prstGeom prst="rect">
            <a:avLst/>
          </a:prstGeom>
          <a:noFill/>
          <a:ln w="9525">
            <a:noFill/>
            <a:miter lim="800000"/>
            <a:headEnd/>
            <a:tailEnd/>
          </a:ln>
        </p:spPr>
      </p:pic>
      <p:pic>
        <p:nvPicPr>
          <p:cNvPr id="7171" name="Picture 3"/>
          <p:cNvPicPr>
            <a:picLocks noChangeAspect="1" noChangeArrowheads="1"/>
          </p:cNvPicPr>
          <p:nvPr/>
        </p:nvPicPr>
        <p:blipFill>
          <a:blip r:embed="rId6" cstate="print"/>
          <a:srcRect/>
          <a:stretch>
            <a:fillRect/>
          </a:stretch>
        </p:blipFill>
        <p:spPr bwMode="auto">
          <a:xfrm>
            <a:off x="1066800" y="2420888"/>
            <a:ext cx="7010400" cy="1781175"/>
          </a:xfrm>
          <a:prstGeom prst="rect">
            <a:avLst/>
          </a:prstGeom>
          <a:noFill/>
          <a:ln w="9525">
            <a:noFill/>
            <a:miter lim="800000"/>
            <a:headEnd/>
            <a:tailEnd/>
          </a:ln>
        </p:spPr>
      </p:pic>
      <p:pic>
        <p:nvPicPr>
          <p:cNvPr id="7172" name="Picture 4"/>
          <p:cNvPicPr>
            <a:picLocks noChangeAspect="1" noChangeArrowheads="1"/>
          </p:cNvPicPr>
          <p:nvPr/>
        </p:nvPicPr>
        <p:blipFill>
          <a:blip r:embed="rId7" cstate="print"/>
          <a:srcRect/>
          <a:stretch>
            <a:fillRect/>
          </a:stretch>
        </p:blipFill>
        <p:spPr bwMode="auto">
          <a:xfrm>
            <a:off x="1043608" y="2420888"/>
            <a:ext cx="7019925"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2000"/>
                                        <p:tgtEl>
                                          <p:spTgt spid="7172"/>
                                        </p:tgtEl>
                                      </p:cBhvr>
                                    </p:animEffect>
                                  </p:childTnLst>
                                </p:cTn>
                              </p:par>
                              <p:par>
                                <p:cTn id="13" presetID="10" presetClass="entr" presetSubtype="0"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6" name="Picture 2"/>
          <p:cNvPicPr>
            <a:picLocks noChangeAspect="1" noChangeArrowheads="1"/>
          </p:cNvPicPr>
          <p:nvPr/>
        </p:nvPicPr>
        <p:blipFill>
          <a:blip r:embed="rId3" cstate="print"/>
          <a:srcRect/>
          <a:stretch>
            <a:fillRect/>
          </a:stretch>
        </p:blipFill>
        <p:spPr bwMode="auto">
          <a:xfrm>
            <a:off x="1835696" y="4221088"/>
            <a:ext cx="2736304" cy="1520675"/>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5148064" y="4221088"/>
            <a:ext cx="2302569" cy="1322752"/>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1043608" y="2420888"/>
            <a:ext cx="7019925" cy="1809750"/>
          </a:xfrm>
          <a:prstGeom prst="rect">
            <a:avLst/>
          </a:prstGeom>
          <a:noFill/>
          <a:ln w="9525">
            <a:noFill/>
            <a:miter lim="800000"/>
            <a:headEnd/>
            <a:tailEnd/>
          </a:ln>
        </p:spPr>
      </p:pic>
      <p:sp>
        <p:nvSpPr>
          <p:cNvPr id="9" name="Rectangle 8"/>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sp>
        <p:nvSpPr>
          <p:cNvPr id="10" name="TextBox 9"/>
          <p:cNvSpPr txBox="1"/>
          <p:nvPr/>
        </p:nvSpPr>
        <p:spPr>
          <a:xfrm>
            <a:off x="107504" y="980728"/>
            <a:ext cx="8136904" cy="923330"/>
          </a:xfrm>
          <a:prstGeom prst="rect">
            <a:avLst/>
          </a:prstGeom>
          <a:noFill/>
        </p:spPr>
        <p:txBody>
          <a:bodyPr wrap="square" rtlCol="0">
            <a:spAutoFit/>
          </a:bodyPr>
          <a:lstStyle/>
          <a:p>
            <a:pPr marL="342900" indent="-342900">
              <a:buFont typeface="+mj-lt"/>
              <a:buAutoNum type="alphaLcParenR" startAt="3"/>
            </a:pPr>
            <a:r>
              <a:rPr lang="en-GB" dirty="0" smtClean="0"/>
              <a:t> Now extend the boundaries of the different </a:t>
            </a:r>
            <a:r>
              <a:rPr lang="en-GB" dirty="0" err="1" smtClean="0"/>
              <a:t>lithological</a:t>
            </a:r>
            <a:r>
              <a:rPr lang="en-GB" dirty="0" smtClean="0"/>
              <a:t> units using dotted lines to show where they would of been prior to erosion. </a:t>
            </a:r>
            <a:r>
              <a:rPr lang="en-GB" b="1" dirty="0" smtClean="0"/>
              <a:t>This is now your completed geological cross section.</a:t>
            </a:r>
          </a:p>
        </p:txBody>
      </p:sp>
      <p:pic>
        <p:nvPicPr>
          <p:cNvPr id="8194" name="Picture 2"/>
          <p:cNvPicPr>
            <a:picLocks noChangeAspect="1" noChangeArrowheads="1"/>
          </p:cNvPicPr>
          <p:nvPr/>
        </p:nvPicPr>
        <p:blipFill>
          <a:blip r:embed="rId6" cstate="print"/>
          <a:srcRect/>
          <a:stretch>
            <a:fillRect/>
          </a:stretch>
        </p:blipFill>
        <p:spPr bwMode="auto">
          <a:xfrm>
            <a:off x="1043608" y="2420888"/>
            <a:ext cx="7067550"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sp>
        <p:nvSpPr>
          <p:cNvPr id="7" name="TextBox 6"/>
          <p:cNvSpPr txBox="1"/>
          <p:nvPr/>
        </p:nvSpPr>
        <p:spPr>
          <a:xfrm>
            <a:off x="467544" y="1196752"/>
            <a:ext cx="5508752" cy="3970318"/>
          </a:xfrm>
          <a:prstGeom prst="rect">
            <a:avLst/>
          </a:prstGeom>
          <a:noFill/>
        </p:spPr>
        <p:txBody>
          <a:bodyPr wrap="none" rtlCol="0">
            <a:spAutoFit/>
          </a:bodyPr>
          <a:lstStyle/>
          <a:p>
            <a:pPr marL="342900" indent="-342900">
              <a:buFont typeface="+mj-lt"/>
              <a:buAutoNum type="alphaLcParenR" startAt="4"/>
            </a:pPr>
            <a:r>
              <a:rPr lang="en-GB" dirty="0" smtClean="0"/>
              <a:t> Brief geological history of the map area:</a:t>
            </a:r>
          </a:p>
          <a:p>
            <a:pPr marL="1714500" lvl="3" indent="-342900">
              <a:buFont typeface="+mj-lt"/>
              <a:buAutoNum type="arabicParenR"/>
            </a:pPr>
            <a:r>
              <a:rPr lang="en-GB" dirty="0" smtClean="0"/>
              <a:t>Sandstone deposited</a:t>
            </a:r>
          </a:p>
          <a:p>
            <a:pPr marL="1714500" lvl="3" indent="-342900">
              <a:buFont typeface="+mj-lt"/>
              <a:buAutoNum type="arabicParenR"/>
            </a:pPr>
            <a:r>
              <a:rPr lang="en-GB" dirty="0" smtClean="0"/>
              <a:t>Conglomerate deposited</a:t>
            </a:r>
          </a:p>
          <a:p>
            <a:pPr marL="1714500" lvl="3" indent="-342900">
              <a:buFont typeface="+mj-lt"/>
              <a:buAutoNum type="arabicParenR"/>
            </a:pPr>
            <a:r>
              <a:rPr lang="en-GB" dirty="0" smtClean="0"/>
              <a:t>Shale deposited</a:t>
            </a:r>
          </a:p>
          <a:p>
            <a:pPr marL="1714500" lvl="3" indent="-342900">
              <a:buFont typeface="+mj-lt"/>
              <a:buAutoNum type="arabicParenR"/>
            </a:pPr>
            <a:r>
              <a:rPr lang="en-GB" dirty="0" smtClean="0"/>
              <a:t>Siltstone deposited</a:t>
            </a:r>
          </a:p>
          <a:p>
            <a:pPr marL="1714500" lvl="3" indent="-342900">
              <a:buFont typeface="+mj-lt"/>
              <a:buAutoNum type="arabicParenR"/>
            </a:pPr>
            <a:r>
              <a:rPr lang="en-GB" dirty="0" smtClean="0"/>
              <a:t>Limestone deposited</a:t>
            </a:r>
          </a:p>
          <a:p>
            <a:pPr marL="1714500" lvl="3" indent="-342900">
              <a:buFont typeface="+mj-lt"/>
              <a:buAutoNum type="arabicParenR"/>
            </a:pPr>
            <a:r>
              <a:rPr lang="en-GB" dirty="0" smtClean="0"/>
              <a:t>Beds folded into anticline and syncline</a:t>
            </a:r>
          </a:p>
          <a:p>
            <a:pPr marL="1714500" lvl="3" indent="-342900">
              <a:buFont typeface="+mj-lt"/>
              <a:buAutoNum type="arabicParenR"/>
            </a:pPr>
            <a:r>
              <a:rPr lang="en-GB" dirty="0" smtClean="0"/>
              <a:t>Beds eroded</a:t>
            </a:r>
          </a:p>
          <a:p>
            <a:pPr marL="1714500" lvl="3" indent="-342900">
              <a:buFont typeface="+mj-lt"/>
              <a:buAutoNum type="arabicParenR"/>
            </a:pPr>
            <a:r>
              <a:rPr lang="en-GB" dirty="0" smtClean="0"/>
              <a:t>Grit </a:t>
            </a:r>
            <a:r>
              <a:rPr lang="en-GB" dirty="0" err="1" smtClean="0"/>
              <a:t>depsoited</a:t>
            </a:r>
            <a:endParaRPr lang="en-GB" dirty="0" smtClean="0"/>
          </a:p>
          <a:p>
            <a:pPr marL="1714500" lvl="3" indent="-342900">
              <a:buFont typeface="+mj-lt"/>
              <a:buAutoNum type="arabicParenR"/>
            </a:pPr>
            <a:r>
              <a:rPr lang="en-GB" dirty="0" smtClean="0"/>
              <a:t>Chalk deposited</a:t>
            </a:r>
          </a:p>
          <a:p>
            <a:pPr marL="1714500" lvl="3" indent="-342900">
              <a:buFont typeface="+mj-lt"/>
              <a:buAutoNum type="arabicParenR"/>
            </a:pPr>
            <a:r>
              <a:rPr lang="en-GB" dirty="0"/>
              <a:t> </a:t>
            </a:r>
            <a:r>
              <a:rPr lang="en-GB" dirty="0" smtClean="0"/>
              <a:t>All beds tilted and eroded</a:t>
            </a:r>
          </a:p>
          <a:p>
            <a:pPr marL="1714500" lvl="3" indent="-342900">
              <a:buFont typeface="+mj-lt"/>
              <a:buAutoNum type="arabicParenR"/>
            </a:pPr>
            <a:endParaRPr lang="en-GB" dirty="0" smtClean="0"/>
          </a:p>
          <a:p>
            <a:pPr marL="1714500" lvl="3" indent="-342900">
              <a:buFont typeface="+mj-lt"/>
              <a:buAutoNum type="arabicParenR"/>
            </a:pPr>
            <a:endParaRPr lang="en-GB" dirty="0" smtClean="0"/>
          </a:p>
          <a:p>
            <a:pPr marL="1714500" lvl="3" indent="-342900">
              <a:buFont typeface="+mj-lt"/>
              <a:buAutoNum type="arabicParenR"/>
            </a:pP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2</a:t>
            </a:r>
          </a:p>
        </p:txBody>
      </p:sp>
      <p:sp>
        <p:nvSpPr>
          <p:cNvPr id="7" name="Rectangle 6"/>
          <p:cNvSpPr/>
          <p:nvPr/>
        </p:nvSpPr>
        <p:spPr>
          <a:xfrm>
            <a:off x="395536" y="1268760"/>
            <a:ext cx="8424936" cy="2862322"/>
          </a:xfrm>
          <a:prstGeom prst="rect">
            <a:avLst/>
          </a:prstGeom>
        </p:spPr>
        <p:txBody>
          <a:bodyPr wrap="square">
            <a:spAutoFit/>
          </a:bodyPr>
          <a:lstStyle/>
          <a:p>
            <a:pPr>
              <a:buFont typeface="Arial" pitchFamily="34" charset="0"/>
              <a:buChar char="•"/>
            </a:pPr>
            <a:r>
              <a:rPr lang="en-GB" dirty="0" smtClean="0"/>
              <a:t>Using </a:t>
            </a:r>
            <a:r>
              <a:rPr lang="en-GB" b="1" dirty="0" smtClean="0"/>
              <a:t>exercise worksheet 5</a:t>
            </a:r>
            <a:r>
              <a:rPr lang="en-GB" dirty="0" smtClean="0"/>
              <a:t>, complete problem 2 before continuing onto the next slide.</a:t>
            </a:r>
          </a:p>
          <a:p>
            <a:endParaRPr lang="en-GB" dirty="0" smtClean="0"/>
          </a:p>
          <a:p>
            <a:pPr>
              <a:buFont typeface="Arial" pitchFamily="34" charset="0"/>
              <a:buChar char="•"/>
            </a:pPr>
            <a:r>
              <a:rPr lang="en-GB" dirty="0" smtClean="0"/>
              <a:t> Questions for problem 2:</a:t>
            </a:r>
          </a:p>
          <a:p>
            <a:pPr marL="1257300" lvl="2" indent="-342900">
              <a:buFont typeface="+mj-lt"/>
              <a:buAutoNum type="alphaLcParenR"/>
            </a:pPr>
            <a:r>
              <a:rPr lang="en-GB" dirty="0" smtClean="0"/>
              <a:t>Draw structure contours for the upper and lower interfaces of the grit.</a:t>
            </a:r>
          </a:p>
          <a:p>
            <a:pPr marL="1257300" lvl="2" indent="-342900">
              <a:buFont typeface="+mj-lt"/>
              <a:buAutoNum type="alphaLcParenR"/>
            </a:pPr>
            <a:r>
              <a:rPr lang="en-GB" dirty="0" smtClean="0"/>
              <a:t>What is the true thickness of the grit?</a:t>
            </a:r>
          </a:p>
          <a:p>
            <a:pPr marL="1257300" lvl="2" indent="-342900">
              <a:buFont typeface="+mj-lt"/>
              <a:buAutoNum type="alphaLcParenR"/>
            </a:pPr>
            <a:r>
              <a:rPr lang="en-GB" dirty="0" smtClean="0"/>
              <a:t> What is the throw of the fault?</a:t>
            </a:r>
          </a:p>
          <a:p>
            <a:pPr marL="1257300" lvl="2" indent="-342900">
              <a:buFont typeface="+mj-lt"/>
              <a:buAutoNum type="alphaLcParenR"/>
            </a:pPr>
            <a:r>
              <a:rPr lang="en-GB" dirty="0"/>
              <a:t> </a:t>
            </a:r>
            <a:r>
              <a:rPr lang="en-GB" dirty="0" smtClean="0"/>
              <a:t>Draw structure contours on the fault plane, then determine if the fault is a normal or reversed fault?</a:t>
            </a:r>
          </a:p>
          <a:p>
            <a:pPr marL="1257300" lvl="2" indent="-342900">
              <a:buFont typeface="+mj-lt"/>
              <a:buAutoNum type="alphaLcParenR"/>
            </a:pPr>
            <a:r>
              <a:rPr lang="en-GB" dirty="0"/>
              <a:t> </a:t>
            </a:r>
            <a:r>
              <a:rPr lang="en-GB" b="1" dirty="0" smtClean="0"/>
              <a:t>Bonus question: </a:t>
            </a:r>
            <a:r>
              <a:rPr lang="en-GB" dirty="0" smtClean="0"/>
              <a:t>Is there anywhere on the map, where, if a borehole was drilled it would not intercept the grit bed?</a:t>
            </a:r>
            <a:endParaRPr lang="en-GB"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2</a:t>
            </a:r>
          </a:p>
        </p:txBody>
      </p:sp>
      <p:pic>
        <p:nvPicPr>
          <p:cNvPr id="11266" name="Picture 2"/>
          <p:cNvPicPr>
            <a:picLocks noChangeAspect="1" noChangeArrowheads="1"/>
          </p:cNvPicPr>
          <p:nvPr/>
        </p:nvPicPr>
        <p:blipFill>
          <a:blip r:embed="rId3" cstate="print"/>
          <a:srcRect/>
          <a:stretch>
            <a:fillRect/>
          </a:stretch>
        </p:blipFill>
        <p:spPr bwMode="auto">
          <a:xfrm>
            <a:off x="4860032" y="692696"/>
            <a:ext cx="4255573" cy="5328937"/>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4860032" y="692696"/>
            <a:ext cx="4266666" cy="5328592"/>
          </a:xfrm>
          <a:prstGeom prst="rect">
            <a:avLst/>
          </a:prstGeom>
          <a:noFill/>
          <a:ln w="9525">
            <a:noFill/>
            <a:miter lim="800000"/>
            <a:headEnd/>
            <a:tailEnd/>
          </a:ln>
        </p:spPr>
      </p:pic>
      <p:sp>
        <p:nvSpPr>
          <p:cNvPr id="12" name="TextBox 11"/>
          <p:cNvSpPr txBox="1"/>
          <p:nvPr/>
        </p:nvSpPr>
        <p:spPr>
          <a:xfrm>
            <a:off x="251521" y="1052736"/>
            <a:ext cx="4680519" cy="1477328"/>
          </a:xfrm>
          <a:prstGeom prst="rect">
            <a:avLst/>
          </a:prstGeom>
          <a:noFill/>
        </p:spPr>
        <p:txBody>
          <a:bodyPr wrap="square" rtlCol="0">
            <a:spAutoFit/>
          </a:bodyPr>
          <a:lstStyle/>
          <a:p>
            <a:pPr marL="342900" indent="-342900">
              <a:buFont typeface="+mj-lt"/>
              <a:buAutoNum type="alphaLcParenR"/>
            </a:pPr>
            <a:r>
              <a:rPr lang="en-GB" dirty="0" smtClean="0"/>
              <a:t> Structure contours can be drawn for the upper and lower interfaces of the grit unit North of the fault. However, only one structure contour can be drawn South of the fault and this is for the lower grit interface.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2</a:t>
            </a:r>
          </a:p>
        </p:txBody>
      </p:sp>
      <p:sp>
        <p:nvSpPr>
          <p:cNvPr id="7" name="TextBox 6"/>
          <p:cNvSpPr txBox="1"/>
          <p:nvPr/>
        </p:nvSpPr>
        <p:spPr>
          <a:xfrm>
            <a:off x="251520" y="836712"/>
            <a:ext cx="8424936" cy="3970318"/>
          </a:xfrm>
          <a:prstGeom prst="rect">
            <a:avLst/>
          </a:prstGeom>
          <a:noFill/>
        </p:spPr>
        <p:txBody>
          <a:bodyPr wrap="square" rtlCol="0">
            <a:spAutoFit/>
          </a:bodyPr>
          <a:lstStyle/>
          <a:p>
            <a:pPr marL="342900" indent="-342900"/>
            <a:r>
              <a:rPr lang="en-GB" b="1" dirty="0" smtClean="0"/>
              <a:t>Answers for problem 2:</a:t>
            </a:r>
          </a:p>
          <a:p>
            <a:pPr marL="342900" indent="-342900"/>
            <a:endParaRPr lang="en-GB" b="1" dirty="0" smtClean="0"/>
          </a:p>
          <a:p>
            <a:pPr marL="342900" indent="-342900">
              <a:buFont typeface="+mj-lt"/>
              <a:buAutoNum type="alphaLcParenR" startAt="2"/>
            </a:pPr>
            <a:r>
              <a:rPr lang="en-GB" dirty="0" smtClean="0"/>
              <a:t> Remember to calculate true thickness: </a:t>
            </a:r>
          </a:p>
          <a:p>
            <a:pPr marL="342900" indent="-342900"/>
            <a:r>
              <a:rPr lang="en-GB" dirty="0" smtClean="0"/>
              <a:t>		</a:t>
            </a:r>
            <a:r>
              <a:rPr lang="en-GB" b="1" dirty="0" smtClean="0"/>
              <a:t>True thickness (t) = width of outcrop (w) x </a:t>
            </a:r>
            <a:r>
              <a:rPr lang="es-ES" b="1" dirty="0" smtClean="0"/>
              <a:t>sin(θ) (angle of dip)</a:t>
            </a:r>
          </a:p>
          <a:p>
            <a:pPr marL="342900" indent="-342900"/>
            <a:r>
              <a:rPr lang="es-ES" dirty="0" smtClean="0"/>
              <a:t>	</a:t>
            </a:r>
          </a:p>
          <a:p>
            <a:pPr marL="342900" indent="-342900"/>
            <a:r>
              <a:rPr lang="es-ES" dirty="0" smtClean="0"/>
              <a:t>	So first we must calculate the angle of dip using structure contours (e.g. the most </a:t>
            </a:r>
            <a:r>
              <a:rPr lang="es-ES" dirty="0" err="1" smtClean="0"/>
              <a:t>Westerly</a:t>
            </a:r>
            <a:r>
              <a:rPr lang="es-ES" dirty="0" smtClean="0"/>
              <a:t> </a:t>
            </a:r>
            <a:r>
              <a:rPr lang="es-ES" dirty="0" err="1" smtClean="0"/>
              <a:t>grit</a:t>
            </a:r>
            <a:r>
              <a:rPr lang="es-ES" dirty="0" smtClean="0"/>
              <a:t> structure contours: 700m and 600m.)</a:t>
            </a:r>
          </a:p>
          <a:p>
            <a:pPr marL="342900" indent="-342900"/>
            <a:r>
              <a:rPr lang="es-ES" dirty="0" smtClean="0"/>
              <a:t>	The distance between these is: ~12.5mm = 250m.</a:t>
            </a:r>
          </a:p>
          <a:p>
            <a:pPr marL="342900" indent="-342900"/>
            <a:r>
              <a:rPr lang="es-ES" dirty="0" smtClean="0"/>
              <a:t>	</a:t>
            </a:r>
            <a:r>
              <a:rPr lang="es-ES" dirty="0" err="1" smtClean="0"/>
              <a:t>The</a:t>
            </a:r>
            <a:r>
              <a:rPr lang="es-ES" dirty="0" smtClean="0"/>
              <a:t> </a:t>
            </a:r>
            <a:r>
              <a:rPr lang="es-ES" dirty="0" err="1" smtClean="0"/>
              <a:t>difference</a:t>
            </a:r>
            <a:r>
              <a:rPr lang="es-ES" dirty="0" smtClean="0"/>
              <a:t> in height is: 700m-600m = 100m</a:t>
            </a:r>
          </a:p>
          <a:p>
            <a:pPr marL="342900" indent="-342900"/>
            <a:r>
              <a:rPr lang="es-ES" dirty="0" smtClean="0"/>
              <a:t>	Therefore: </a:t>
            </a:r>
          </a:p>
          <a:p>
            <a:r>
              <a:rPr lang="es-ES" dirty="0" smtClean="0"/>
              <a:t>	tan(θ) = (opp/</a:t>
            </a:r>
            <a:r>
              <a:rPr lang="es-ES" dirty="0" err="1" smtClean="0"/>
              <a:t>adj</a:t>
            </a:r>
            <a:r>
              <a:rPr lang="es-ES" dirty="0" smtClean="0"/>
              <a:t>)</a:t>
            </a:r>
            <a:br>
              <a:rPr lang="es-ES" dirty="0" smtClean="0"/>
            </a:br>
            <a:r>
              <a:rPr lang="es-ES" dirty="0" smtClean="0"/>
              <a:t>	tan(θ) = (100m/250m)</a:t>
            </a:r>
            <a:br>
              <a:rPr lang="es-ES" dirty="0" smtClean="0"/>
            </a:br>
            <a:r>
              <a:rPr lang="es-ES" dirty="0" smtClean="0"/>
              <a:t>	tan</a:t>
            </a:r>
            <a:r>
              <a:rPr lang="es-ES" baseline="30000" dirty="0" smtClean="0"/>
              <a:t>-1</a:t>
            </a:r>
            <a:r>
              <a:rPr lang="es-ES" dirty="0" smtClean="0"/>
              <a:t>(100m/250m) = θ = 22° </a:t>
            </a:r>
          </a:p>
          <a:p>
            <a:r>
              <a:rPr lang="es-ES" b="1" dirty="0" smtClean="0"/>
              <a:t>	True dip = 22° </a:t>
            </a:r>
          </a:p>
        </p:txBody>
      </p:sp>
      <p:sp>
        <p:nvSpPr>
          <p:cNvPr id="8" name="TextBox 7"/>
          <p:cNvSpPr txBox="1"/>
          <p:nvPr/>
        </p:nvSpPr>
        <p:spPr>
          <a:xfrm>
            <a:off x="539552" y="4869160"/>
            <a:ext cx="4320480" cy="369332"/>
          </a:xfrm>
          <a:prstGeom prst="rect">
            <a:avLst/>
          </a:prstGeom>
          <a:noFill/>
        </p:spPr>
        <p:txBody>
          <a:bodyPr wrap="square" rtlCol="0">
            <a:spAutoFit/>
          </a:bodyPr>
          <a:lstStyle/>
          <a:p>
            <a:r>
              <a:rPr lang="en-GB" dirty="0" smtClean="0"/>
              <a:t>So:       True thickness (t) = 522m  x  sin(</a:t>
            </a:r>
            <a:r>
              <a:rPr lang="es-ES" dirty="0" smtClean="0"/>
              <a:t>22°) </a:t>
            </a:r>
            <a:endParaRPr lang="en-GB" dirty="0"/>
          </a:p>
        </p:txBody>
      </p:sp>
      <p:sp>
        <p:nvSpPr>
          <p:cNvPr id="9" name="TextBox 8"/>
          <p:cNvSpPr txBox="1"/>
          <p:nvPr/>
        </p:nvSpPr>
        <p:spPr>
          <a:xfrm>
            <a:off x="1187624" y="5157192"/>
            <a:ext cx="2752035" cy="369332"/>
          </a:xfrm>
          <a:prstGeom prst="rect">
            <a:avLst/>
          </a:prstGeom>
          <a:noFill/>
        </p:spPr>
        <p:txBody>
          <a:bodyPr wrap="none" rtlCol="0">
            <a:spAutoFit/>
          </a:bodyPr>
          <a:lstStyle/>
          <a:p>
            <a:r>
              <a:rPr lang="en-GB" b="1" dirty="0" smtClean="0"/>
              <a:t>True thickness (t) = 195 m </a:t>
            </a:r>
            <a:endParaRPr lang="en-GB" b="1" dirty="0"/>
          </a:p>
        </p:txBody>
      </p:sp>
      <p:pic>
        <p:nvPicPr>
          <p:cNvPr id="12290" name="Picture 2"/>
          <p:cNvPicPr>
            <a:picLocks noChangeAspect="1" noChangeArrowheads="1"/>
          </p:cNvPicPr>
          <p:nvPr/>
        </p:nvPicPr>
        <p:blipFill>
          <a:blip r:embed="rId3" cstate="print"/>
          <a:srcRect/>
          <a:stretch>
            <a:fillRect/>
          </a:stretch>
        </p:blipFill>
        <p:spPr bwMode="auto">
          <a:xfrm>
            <a:off x="4644008" y="3451444"/>
            <a:ext cx="4387205" cy="2495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2</a:t>
            </a:r>
          </a:p>
        </p:txBody>
      </p:sp>
      <p:sp>
        <p:nvSpPr>
          <p:cNvPr id="7" name="TextBox 6"/>
          <p:cNvSpPr txBox="1"/>
          <p:nvPr/>
        </p:nvSpPr>
        <p:spPr>
          <a:xfrm>
            <a:off x="251521" y="1052736"/>
            <a:ext cx="4680519" cy="923330"/>
          </a:xfrm>
          <a:prstGeom prst="rect">
            <a:avLst/>
          </a:prstGeom>
          <a:noFill/>
        </p:spPr>
        <p:txBody>
          <a:bodyPr wrap="square" rtlCol="0">
            <a:spAutoFit/>
          </a:bodyPr>
          <a:lstStyle/>
          <a:p>
            <a:pPr marL="342900" indent="-342900">
              <a:buFont typeface="+mj-lt"/>
              <a:buAutoNum type="alphaLcParenR" startAt="3"/>
            </a:pPr>
            <a:r>
              <a:rPr lang="en-GB" dirty="0" smtClean="0"/>
              <a:t> By assuming a constant dip of the beds we can add more structure contours to the map.</a:t>
            </a:r>
            <a:endParaRPr lang="en-GB" dirty="0"/>
          </a:p>
        </p:txBody>
      </p:sp>
      <p:pic>
        <p:nvPicPr>
          <p:cNvPr id="8" name="Picture 3"/>
          <p:cNvPicPr>
            <a:picLocks noChangeAspect="1" noChangeArrowheads="1"/>
          </p:cNvPicPr>
          <p:nvPr/>
        </p:nvPicPr>
        <p:blipFill>
          <a:blip r:embed="rId3" cstate="print"/>
          <a:srcRect/>
          <a:stretch>
            <a:fillRect/>
          </a:stretch>
        </p:blipFill>
        <p:spPr bwMode="auto">
          <a:xfrm>
            <a:off x="4917690" y="823270"/>
            <a:ext cx="4046798" cy="5054002"/>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4865966" y="692696"/>
            <a:ext cx="4110530" cy="5301208"/>
          </a:xfrm>
          <a:prstGeom prst="rect">
            <a:avLst/>
          </a:prstGeom>
          <a:noFill/>
          <a:ln w="9525">
            <a:noFill/>
            <a:miter lim="800000"/>
            <a:headEnd/>
            <a:tailEnd/>
          </a:ln>
        </p:spPr>
      </p:pic>
      <p:sp>
        <p:nvSpPr>
          <p:cNvPr id="10" name="TextBox 9"/>
          <p:cNvSpPr txBox="1"/>
          <p:nvPr/>
        </p:nvSpPr>
        <p:spPr>
          <a:xfrm>
            <a:off x="611560" y="1988840"/>
            <a:ext cx="4320480" cy="2585323"/>
          </a:xfrm>
          <a:prstGeom prst="rect">
            <a:avLst/>
          </a:prstGeom>
          <a:noFill/>
        </p:spPr>
        <p:txBody>
          <a:bodyPr wrap="square" rtlCol="0">
            <a:spAutoFit/>
          </a:bodyPr>
          <a:lstStyle/>
          <a:p>
            <a:r>
              <a:rPr lang="en-GB" dirty="0" smtClean="0"/>
              <a:t>Now to determine the throw of the fault, we should see which lower grit interface structure contour North of the fault, coincides with the 500m lower grit interface structure contour South of the fault.</a:t>
            </a:r>
          </a:p>
          <a:p>
            <a:endParaRPr lang="en-GB" dirty="0"/>
          </a:p>
          <a:p>
            <a:r>
              <a:rPr lang="en-GB" dirty="0" smtClean="0"/>
              <a:t>This is the 1000m structure contour. Therefore, the throw of the fault is:</a:t>
            </a:r>
          </a:p>
          <a:p>
            <a:pPr algn="ctr"/>
            <a:r>
              <a:rPr lang="en-GB" b="1" dirty="0" smtClean="0"/>
              <a:t>1000m – 500m = 500m to the South</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2</a:t>
            </a:r>
          </a:p>
        </p:txBody>
      </p:sp>
      <p:pic>
        <p:nvPicPr>
          <p:cNvPr id="7" name="Picture 2"/>
          <p:cNvPicPr>
            <a:picLocks noChangeAspect="1" noChangeArrowheads="1"/>
          </p:cNvPicPr>
          <p:nvPr/>
        </p:nvPicPr>
        <p:blipFill>
          <a:blip r:embed="rId3" cstate="print"/>
          <a:srcRect/>
          <a:stretch>
            <a:fillRect/>
          </a:stretch>
        </p:blipFill>
        <p:spPr bwMode="auto">
          <a:xfrm>
            <a:off x="4865966" y="692696"/>
            <a:ext cx="4110530" cy="5301208"/>
          </a:xfrm>
          <a:prstGeom prst="rect">
            <a:avLst/>
          </a:prstGeom>
          <a:noFill/>
          <a:ln w="9525">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4860032" y="692696"/>
            <a:ext cx="4328732" cy="5328592"/>
          </a:xfrm>
          <a:prstGeom prst="rect">
            <a:avLst/>
          </a:prstGeom>
          <a:noFill/>
          <a:ln w="9525">
            <a:noFill/>
            <a:miter lim="800000"/>
            <a:headEnd/>
            <a:tailEnd/>
          </a:ln>
        </p:spPr>
      </p:pic>
      <p:sp>
        <p:nvSpPr>
          <p:cNvPr id="10" name="TextBox 9"/>
          <p:cNvSpPr txBox="1"/>
          <p:nvPr/>
        </p:nvSpPr>
        <p:spPr>
          <a:xfrm>
            <a:off x="251520" y="1196752"/>
            <a:ext cx="4680520" cy="3970318"/>
          </a:xfrm>
          <a:prstGeom prst="rect">
            <a:avLst/>
          </a:prstGeom>
          <a:noFill/>
        </p:spPr>
        <p:txBody>
          <a:bodyPr wrap="square" rtlCol="0">
            <a:spAutoFit/>
          </a:bodyPr>
          <a:lstStyle/>
          <a:p>
            <a:pPr marL="342900" indent="-342900">
              <a:buFont typeface="+mj-lt"/>
              <a:buAutoNum type="alphaLcParenR" startAt="4"/>
            </a:pPr>
            <a:r>
              <a:rPr lang="en-GB" dirty="0" smtClean="0"/>
              <a:t>Structure contours of the fault can be drawn where the fault crosses the same topographical contour, like we can do with the beds.</a:t>
            </a:r>
          </a:p>
          <a:p>
            <a:pPr marL="342900" indent="-342900"/>
            <a:r>
              <a:rPr lang="en-GB" dirty="0"/>
              <a:t>	</a:t>
            </a:r>
            <a:r>
              <a:rPr lang="en-GB" dirty="0" smtClean="0"/>
              <a:t>These show the fault dips to the South. Also, as we have already found out, the South of the fault is the </a:t>
            </a:r>
            <a:r>
              <a:rPr lang="en-GB" dirty="0" err="1" smtClean="0"/>
              <a:t>downthrow</a:t>
            </a:r>
            <a:r>
              <a:rPr lang="en-GB" dirty="0" smtClean="0"/>
              <a:t> side. This means the fault is a </a:t>
            </a:r>
            <a:r>
              <a:rPr lang="en-GB" b="1" dirty="0" smtClean="0"/>
              <a:t>normal fault</a:t>
            </a:r>
            <a:r>
              <a:rPr lang="en-GB" dirty="0" smtClean="0"/>
              <a:t>. </a:t>
            </a:r>
          </a:p>
          <a:p>
            <a:pPr marL="342900" indent="-342900"/>
            <a:endParaRPr lang="en-GB" dirty="0"/>
          </a:p>
          <a:p>
            <a:pPr marL="342900" indent="-342900"/>
            <a:r>
              <a:rPr lang="en-GB" dirty="0" smtClean="0"/>
              <a:t>	</a:t>
            </a:r>
            <a:r>
              <a:rPr lang="en-GB" b="1" dirty="0" smtClean="0"/>
              <a:t>Remember: </a:t>
            </a:r>
            <a:r>
              <a:rPr lang="en-GB" dirty="0" smtClean="0"/>
              <a:t>If the fault is vertical or dips towards the </a:t>
            </a:r>
            <a:r>
              <a:rPr lang="en-GB" dirty="0" err="1" smtClean="0"/>
              <a:t>downthrow</a:t>
            </a:r>
            <a:r>
              <a:rPr lang="en-GB" dirty="0" smtClean="0"/>
              <a:t> side, it is a </a:t>
            </a:r>
            <a:r>
              <a:rPr lang="en-GB" b="1" dirty="0" smtClean="0"/>
              <a:t>normal fault</a:t>
            </a:r>
            <a:r>
              <a:rPr lang="en-GB" dirty="0" smtClean="0"/>
              <a:t>. If the fault plane dips in the opposite direction to the </a:t>
            </a:r>
            <a:r>
              <a:rPr lang="en-GB" dirty="0" err="1" smtClean="0"/>
              <a:t>downthrow</a:t>
            </a:r>
            <a:r>
              <a:rPr lang="en-GB" dirty="0" smtClean="0"/>
              <a:t> (i.e. Toward the </a:t>
            </a:r>
            <a:r>
              <a:rPr lang="en-GB" dirty="0" err="1" smtClean="0"/>
              <a:t>upthrow</a:t>
            </a:r>
            <a:r>
              <a:rPr lang="en-GB" dirty="0" smtClean="0"/>
              <a:t> side) it is a </a:t>
            </a:r>
            <a:r>
              <a:rPr lang="en-GB" b="1" dirty="0" smtClean="0"/>
              <a:t>reversed fault</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TextBox 5"/>
          <p:cNvSpPr txBox="1"/>
          <p:nvPr/>
        </p:nvSpPr>
        <p:spPr>
          <a:xfrm>
            <a:off x="755576" y="1340768"/>
            <a:ext cx="7664470" cy="2031325"/>
          </a:xfrm>
          <a:prstGeom prst="rect">
            <a:avLst/>
          </a:prstGeom>
          <a:noFill/>
        </p:spPr>
        <p:txBody>
          <a:bodyPr wrap="none" rtlCol="0">
            <a:spAutoFit/>
          </a:bodyPr>
          <a:lstStyle/>
          <a:p>
            <a:pPr>
              <a:buFont typeface="Arial" pitchFamily="34" charset="0"/>
              <a:buChar char="•"/>
            </a:pPr>
            <a:r>
              <a:rPr lang="en-GB" dirty="0" smtClean="0"/>
              <a:t> This presentation is to be completed in conjunction with exercise worksheet 5.</a:t>
            </a:r>
          </a:p>
          <a:p>
            <a:pPr>
              <a:buFont typeface="Arial" pitchFamily="34" charset="0"/>
              <a:buChar char="•"/>
            </a:pPr>
            <a:endParaRPr lang="en-GB" dirty="0"/>
          </a:p>
          <a:p>
            <a:pPr>
              <a:buFont typeface="Arial" pitchFamily="34" charset="0"/>
              <a:buChar char="•"/>
            </a:pPr>
            <a:endParaRPr lang="en-GB" dirty="0" smtClean="0"/>
          </a:p>
          <a:p>
            <a:r>
              <a:rPr lang="en-GB" dirty="0" smtClean="0"/>
              <a:t>Objectives:</a:t>
            </a:r>
          </a:p>
          <a:p>
            <a:pPr lvl="2">
              <a:buFont typeface="Arial" pitchFamily="34" charset="0"/>
              <a:buChar char="•"/>
            </a:pPr>
            <a:r>
              <a:rPr lang="en-GB" dirty="0"/>
              <a:t> </a:t>
            </a:r>
            <a:r>
              <a:rPr lang="en-GB" dirty="0" smtClean="0"/>
              <a:t>By the end of this exercise you should:</a:t>
            </a:r>
          </a:p>
          <a:p>
            <a:pPr lvl="4">
              <a:buFont typeface="Arial" pitchFamily="34" charset="0"/>
              <a:buChar char="•"/>
            </a:pPr>
            <a:r>
              <a:rPr lang="en-GB" dirty="0"/>
              <a:t> </a:t>
            </a:r>
            <a:r>
              <a:rPr lang="en-GB" dirty="0" smtClean="0"/>
              <a:t>Be able to construct cross sections of unconformities.</a:t>
            </a:r>
          </a:p>
          <a:p>
            <a:pPr lvl="4">
              <a:buFont typeface="Arial" pitchFamily="34" charset="0"/>
              <a:buChar char="•"/>
            </a:pPr>
            <a:r>
              <a:rPr lang="en-GB" dirty="0" smtClean="0"/>
              <a:t> Be able to calculate the throw and type of a fault.</a:t>
            </a:r>
            <a:endParaRPr lang="en-GB" dirty="0"/>
          </a:p>
        </p:txBody>
      </p:sp>
      <p:sp>
        <p:nvSpPr>
          <p:cNvPr id="7" name="Rectangle 6"/>
          <p:cNvSpPr/>
          <p:nvPr/>
        </p:nvSpPr>
        <p:spPr>
          <a:xfrm>
            <a:off x="1938879" y="260648"/>
            <a:ext cx="4653069" cy="584775"/>
          </a:xfrm>
          <a:prstGeom prst="rect">
            <a:avLst/>
          </a:prstGeom>
        </p:spPr>
        <p:txBody>
          <a:bodyPr wrap="none">
            <a:spAutoFit/>
          </a:bodyPr>
          <a:lstStyle/>
          <a:p>
            <a:pPr lvl="0" algn="ctr"/>
            <a:r>
              <a:rPr lang="en-GB" sz="3200" b="1" dirty="0" smtClean="0"/>
              <a:t>Unconformities and Faults</a:t>
            </a:r>
          </a:p>
        </p:txBody>
      </p:sp>
      <p:sp>
        <p:nvSpPr>
          <p:cNvPr id="8" name="TextBox 7"/>
          <p:cNvSpPr txBox="1"/>
          <p:nvPr/>
        </p:nvSpPr>
        <p:spPr>
          <a:xfrm>
            <a:off x="755576" y="3789040"/>
            <a:ext cx="7737118" cy="1754326"/>
          </a:xfrm>
          <a:prstGeom prst="rect">
            <a:avLst/>
          </a:prstGeom>
          <a:noFill/>
        </p:spPr>
        <p:txBody>
          <a:bodyPr wrap="none" rtlCol="0">
            <a:spAutoFit/>
          </a:bodyPr>
          <a:lstStyle/>
          <a:p>
            <a:pPr>
              <a:buFont typeface="Arial" pitchFamily="34" charset="0"/>
              <a:buChar char="•"/>
            </a:pPr>
            <a:r>
              <a:rPr lang="en-GB" dirty="0" smtClean="0"/>
              <a:t> This exercise will build on many of the concepts you have learnt so far, utilising:</a:t>
            </a:r>
          </a:p>
          <a:p>
            <a:pPr lvl="4">
              <a:buFont typeface="Arial" pitchFamily="34" charset="0"/>
              <a:buChar char="•"/>
            </a:pPr>
            <a:r>
              <a:rPr lang="en-GB" dirty="0" smtClean="0"/>
              <a:t> Folded structures.</a:t>
            </a:r>
          </a:p>
          <a:p>
            <a:pPr lvl="4">
              <a:buFont typeface="Arial" pitchFamily="34" charset="0"/>
              <a:buChar char="•"/>
            </a:pPr>
            <a:r>
              <a:rPr lang="en-GB" dirty="0" smtClean="0"/>
              <a:t> Fault terminology</a:t>
            </a:r>
          </a:p>
          <a:p>
            <a:pPr lvl="4">
              <a:buFont typeface="Arial" pitchFamily="34" charset="0"/>
              <a:buChar char="•"/>
            </a:pPr>
            <a:r>
              <a:rPr lang="en-GB" dirty="0" smtClean="0"/>
              <a:t> Drawing cross sections.</a:t>
            </a:r>
          </a:p>
          <a:p>
            <a:pPr lvl="4">
              <a:buFont typeface="Arial" pitchFamily="34" charset="0"/>
              <a:buChar char="•"/>
            </a:pPr>
            <a:r>
              <a:rPr lang="en-GB" dirty="0"/>
              <a:t> </a:t>
            </a:r>
            <a:r>
              <a:rPr lang="en-GB" dirty="0" smtClean="0"/>
              <a:t>Calculating true thickness.</a:t>
            </a:r>
          </a:p>
          <a:p>
            <a:pPr lvl="4">
              <a:buFont typeface="Arial" pitchFamily="34" charset="0"/>
              <a:buChar char="•"/>
            </a:pPr>
            <a:endParaRPr lang="en-GB"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2</a:t>
            </a:r>
          </a:p>
        </p:txBody>
      </p:sp>
      <p:pic>
        <p:nvPicPr>
          <p:cNvPr id="7" name="Picture 2"/>
          <p:cNvPicPr>
            <a:picLocks noChangeAspect="1" noChangeArrowheads="1"/>
          </p:cNvPicPr>
          <p:nvPr/>
        </p:nvPicPr>
        <p:blipFill>
          <a:blip r:embed="rId3" cstate="print"/>
          <a:srcRect/>
          <a:stretch>
            <a:fillRect/>
          </a:stretch>
        </p:blipFill>
        <p:spPr bwMode="auto">
          <a:xfrm>
            <a:off x="4788024" y="692696"/>
            <a:ext cx="4270236" cy="5256584"/>
          </a:xfrm>
          <a:prstGeom prst="rect">
            <a:avLst/>
          </a:prstGeom>
          <a:noFill/>
          <a:ln w="9525">
            <a:noFill/>
            <a:miter lim="800000"/>
            <a:headEnd/>
            <a:tailEnd/>
          </a:ln>
        </p:spPr>
      </p:pic>
      <p:sp>
        <p:nvSpPr>
          <p:cNvPr id="8" name="TextBox 7"/>
          <p:cNvSpPr txBox="1"/>
          <p:nvPr/>
        </p:nvSpPr>
        <p:spPr>
          <a:xfrm>
            <a:off x="395536" y="1052736"/>
            <a:ext cx="4392488" cy="3416320"/>
          </a:xfrm>
          <a:prstGeom prst="rect">
            <a:avLst/>
          </a:prstGeom>
          <a:noFill/>
        </p:spPr>
        <p:txBody>
          <a:bodyPr wrap="square" rtlCol="0">
            <a:spAutoFit/>
          </a:bodyPr>
          <a:lstStyle/>
          <a:p>
            <a:pPr marL="342900" indent="-342900">
              <a:buFont typeface="+mj-lt"/>
              <a:buAutoNum type="alphaLcParenR" startAt="5"/>
            </a:pPr>
            <a:r>
              <a:rPr lang="en-GB" dirty="0" smtClean="0"/>
              <a:t> There are areas where boreholes would not encounter the sandstone at all due to the heave (or want) of the fault.</a:t>
            </a:r>
          </a:p>
          <a:p>
            <a:pPr marL="342900" indent="-342900"/>
            <a:r>
              <a:rPr lang="en-GB" dirty="0"/>
              <a:t>	</a:t>
            </a:r>
            <a:endParaRPr lang="en-GB" dirty="0" smtClean="0"/>
          </a:p>
          <a:p>
            <a:pPr marL="342900" indent="-342900"/>
            <a:r>
              <a:rPr lang="en-GB" dirty="0"/>
              <a:t>	</a:t>
            </a:r>
            <a:r>
              <a:rPr lang="en-GB" dirty="0" smtClean="0"/>
              <a:t>This zone can be defined by constructing structure contours for the sloping fault plane as well as for the top and bottom of the sandstone. Intersections of these two sets of lines, where they are of the same height, will define the area(s) of absence, or partial absence, of the sandstone. </a:t>
            </a:r>
            <a:endParaRPr lang="en-GB" dirty="0"/>
          </a:p>
        </p:txBody>
      </p:sp>
      <p:pic>
        <p:nvPicPr>
          <p:cNvPr id="15362" name="Picture 2"/>
          <p:cNvPicPr>
            <a:picLocks noChangeAspect="1" noChangeArrowheads="1"/>
          </p:cNvPicPr>
          <p:nvPr/>
        </p:nvPicPr>
        <p:blipFill>
          <a:blip r:embed="rId4" cstate="print"/>
          <a:srcRect/>
          <a:stretch>
            <a:fillRect/>
          </a:stretch>
        </p:blipFill>
        <p:spPr bwMode="auto">
          <a:xfrm>
            <a:off x="4813970" y="692696"/>
            <a:ext cx="4271702" cy="5273472"/>
          </a:xfrm>
          <a:prstGeom prst="rect">
            <a:avLst/>
          </a:prstGeom>
          <a:noFill/>
          <a:ln w="9525">
            <a:noFill/>
            <a:miter lim="800000"/>
            <a:headEnd/>
            <a:tailEnd/>
          </a:ln>
        </p:spPr>
      </p:pic>
      <p:pic>
        <p:nvPicPr>
          <p:cNvPr id="15363" name="Picture 3"/>
          <p:cNvPicPr>
            <a:picLocks noChangeAspect="1" noChangeArrowheads="1"/>
          </p:cNvPicPr>
          <p:nvPr/>
        </p:nvPicPr>
        <p:blipFill>
          <a:blip r:embed="rId5" cstate="print"/>
          <a:srcRect/>
          <a:stretch>
            <a:fillRect/>
          </a:stretch>
        </p:blipFill>
        <p:spPr bwMode="auto">
          <a:xfrm>
            <a:off x="4788024" y="692696"/>
            <a:ext cx="4283968" cy="53145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fade">
                                      <p:cBhvr>
                                        <p:cTn id="12"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8" name="TextBox 7"/>
          <p:cNvSpPr txBox="1"/>
          <p:nvPr/>
        </p:nvSpPr>
        <p:spPr>
          <a:xfrm>
            <a:off x="251520" y="476672"/>
            <a:ext cx="1808700" cy="584775"/>
          </a:xfrm>
          <a:prstGeom prst="rect">
            <a:avLst/>
          </a:prstGeom>
          <a:noFill/>
        </p:spPr>
        <p:txBody>
          <a:bodyPr wrap="none" rtlCol="0">
            <a:spAutoFit/>
          </a:bodyPr>
          <a:lstStyle/>
          <a:p>
            <a:r>
              <a:rPr lang="en-GB" sz="3200" b="1" dirty="0" smtClean="0"/>
              <a:t>Summary</a:t>
            </a:r>
            <a:endParaRPr lang="en-GB" sz="3200" b="1" dirty="0"/>
          </a:p>
        </p:txBody>
      </p:sp>
      <p:sp>
        <p:nvSpPr>
          <p:cNvPr id="9" name="Rectangle 8"/>
          <p:cNvSpPr/>
          <p:nvPr/>
        </p:nvSpPr>
        <p:spPr>
          <a:xfrm>
            <a:off x="395536" y="1484784"/>
            <a:ext cx="7560840" cy="923330"/>
          </a:xfrm>
          <a:prstGeom prst="rect">
            <a:avLst/>
          </a:prstGeom>
        </p:spPr>
        <p:txBody>
          <a:bodyPr wrap="square">
            <a:spAutoFit/>
          </a:bodyPr>
          <a:lstStyle/>
          <a:p>
            <a:r>
              <a:rPr lang="en-GB" dirty="0" smtClean="0"/>
              <a:t>We have now worked through how to:</a:t>
            </a:r>
          </a:p>
          <a:p>
            <a:pPr lvl="4">
              <a:buFont typeface="Arial" pitchFamily="34" charset="0"/>
              <a:buChar char="•"/>
            </a:pPr>
            <a:r>
              <a:rPr lang="en-GB" dirty="0" smtClean="0"/>
              <a:t> Construct cross sections of unconformities.</a:t>
            </a:r>
          </a:p>
          <a:p>
            <a:pPr lvl="4">
              <a:buFont typeface="Arial" pitchFamily="34" charset="0"/>
              <a:buChar char="•"/>
            </a:pPr>
            <a:r>
              <a:rPr lang="en-GB" dirty="0" smtClean="0"/>
              <a:t> Calculate the throw and type of a fault.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352928" cy="4801314"/>
          </a:xfrm>
          <a:prstGeom prst="rect">
            <a:avLst/>
          </a:prstGeom>
          <a:noFill/>
        </p:spPr>
        <p:txBody>
          <a:bodyPr wrap="square" rtlCol="0">
            <a:spAutoFit/>
          </a:bodyPr>
          <a:lstStyle/>
          <a:p>
            <a:pPr>
              <a:buFont typeface="Arial" pitchFamily="34" charset="0"/>
              <a:buChar char="•"/>
            </a:pPr>
            <a:r>
              <a:rPr lang="en-GB" dirty="0" smtClean="0"/>
              <a:t> As we have previously covered the techniques necessary to complete these exercises, we will move straight onto problems instead of going through an example.</a:t>
            </a:r>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r>
              <a:rPr lang="en-GB" dirty="0" smtClean="0"/>
              <a:t> Using </a:t>
            </a:r>
            <a:r>
              <a:rPr lang="en-GB" b="1" dirty="0" smtClean="0"/>
              <a:t>exercise worksheet 5</a:t>
            </a:r>
            <a:r>
              <a:rPr lang="en-GB" dirty="0" smtClean="0"/>
              <a:t>, complete problem 1 before continuing onto the next slide.</a:t>
            </a:r>
          </a:p>
          <a:p>
            <a:endParaRPr lang="en-GB" dirty="0" smtClean="0"/>
          </a:p>
          <a:p>
            <a:pPr>
              <a:buFont typeface="Arial" pitchFamily="34" charset="0"/>
              <a:buChar char="•"/>
            </a:pPr>
            <a:r>
              <a:rPr lang="en-GB" dirty="0"/>
              <a:t> </a:t>
            </a:r>
            <a:r>
              <a:rPr lang="en-GB" dirty="0" smtClean="0"/>
              <a:t>Questions for problem 1:</a:t>
            </a:r>
          </a:p>
          <a:p>
            <a:pPr marL="1257300" lvl="2" indent="-342900">
              <a:buFont typeface="+mj-lt"/>
              <a:buAutoNum type="alphaLcParenR"/>
            </a:pPr>
            <a:r>
              <a:rPr lang="en-GB" dirty="0" smtClean="0"/>
              <a:t>Indicate on the map the outcrop of the plane of unconformity</a:t>
            </a:r>
          </a:p>
          <a:p>
            <a:pPr marL="1257300" lvl="2" indent="-342900">
              <a:buFont typeface="+mj-lt"/>
              <a:buAutoNum type="alphaLcParenR"/>
            </a:pPr>
            <a:r>
              <a:rPr lang="en-GB" dirty="0" smtClean="0"/>
              <a:t>Indicate on the map the position of an </a:t>
            </a:r>
            <a:r>
              <a:rPr lang="en-GB" dirty="0" err="1" smtClean="0"/>
              <a:t>anticlinal</a:t>
            </a:r>
            <a:r>
              <a:rPr lang="en-GB" dirty="0" smtClean="0"/>
              <a:t> axis with the symbol:</a:t>
            </a:r>
          </a:p>
          <a:p>
            <a:pPr marL="1257300" lvl="2" indent="-342900"/>
            <a:endParaRPr lang="en-GB" dirty="0" smtClean="0"/>
          </a:p>
          <a:p>
            <a:pPr marL="1257300" lvl="2" indent="-342900"/>
            <a:endParaRPr lang="en-GB" dirty="0" smtClean="0"/>
          </a:p>
          <a:p>
            <a:pPr marL="1257300" lvl="2" indent="-342900"/>
            <a:r>
              <a:rPr lang="en-GB" dirty="0" smtClean="0"/>
              <a:t>	and a synclinal axis with the symbol: </a:t>
            </a:r>
          </a:p>
          <a:p>
            <a:pPr marL="1257300" lvl="2" indent="-342900"/>
            <a:endParaRPr lang="en-GB" dirty="0"/>
          </a:p>
          <a:p>
            <a:pPr marL="1257300" lvl="2" indent="-342900"/>
            <a:endParaRPr lang="en-GB" dirty="0" smtClean="0"/>
          </a:p>
          <a:p>
            <a:pPr marL="1257300" lvl="2" indent="-342900">
              <a:buFont typeface="+mj-lt"/>
              <a:buAutoNum type="alphaLcParenR" startAt="3"/>
            </a:pPr>
            <a:r>
              <a:rPr lang="en-GB" dirty="0" smtClean="0"/>
              <a:t>Using structure contours, draw a cross section along line A to B.</a:t>
            </a:r>
          </a:p>
          <a:p>
            <a:pPr marL="1257300" lvl="2" indent="-342900">
              <a:buFont typeface="+mj-lt"/>
              <a:buAutoNum type="alphaLcParenR" startAt="3"/>
            </a:pPr>
            <a:r>
              <a:rPr lang="en-GB" dirty="0"/>
              <a:t> </a:t>
            </a:r>
            <a:r>
              <a:rPr lang="en-GB" dirty="0" smtClean="0"/>
              <a:t>In a few sentences outline the geological history of the map area.</a:t>
            </a:r>
          </a:p>
        </p:txBody>
      </p:sp>
      <p:sp>
        <p:nvSpPr>
          <p:cNvPr id="3" name="Rectangle 2"/>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grpSp>
        <p:nvGrpSpPr>
          <p:cNvPr id="4" name="Group 3"/>
          <p:cNvGrpSpPr/>
          <p:nvPr/>
        </p:nvGrpSpPr>
        <p:grpSpPr>
          <a:xfrm>
            <a:off x="0" y="6021288"/>
            <a:ext cx="9144000" cy="864096"/>
            <a:chOff x="0" y="6021288"/>
            <a:chExt cx="9144000" cy="864096"/>
          </a:xfrm>
        </p:grpSpPr>
        <p:sp>
          <p:nvSpPr>
            <p:cNvPr id="5" name="Rectangle 4"/>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7" name="Picture 6"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8" name="Picture 3"/>
          <p:cNvPicPr>
            <a:picLocks noChangeAspect="1" noChangeArrowheads="1"/>
          </p:cNvPicPr>
          <p:nvPr/>
        </p:nvPicPr>
        <p:blipFill>
          <a:blip r:embed="rId3" cstate="print"/>
          <a:srcRect/>
          <a:stretch>
            <a:fillRect/>
          </a:stretch>
        </p:blipFill>
        <p:spPr bwMode="auto">
          <a:xfrm>
            <a:off x="1835696" y="3789040"/>
            <a:ext cx="2381250" cy="43815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835696" y="4581128"/>
            <a:ext cx="2505075"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980728"/>
            <a:ext cx="2520280" cy="3416320"/>
          </a:xfrm>
          <a:prstGeom prst="rect">
            <a:avLst/>
          </a:prstGeom>
          <a:noFill/>
        </p:spPr>
        <p:txBody>
          <a:bodyPr wrap="square" rtlCol="0">
            <a:spAutoFit/>
          </a:bodyPr>
          <a:lstStyle/>
          <a:p>
            <a:pPr marL="342900" indent="-342900">
              <a:buFont typeface="+mj-lt"/>
              <a:buAutoNum type="alphaLcParenR"/>
            </a:pPr>
            <a:r>
              <a:rPr lang="en-GB" dirty="0" smtClean="0"/>
              <a:t> The plane of unconformity is evident as it lies on top of the older rock. This boundary can also be double checked as often the rock above the unconformity will have a different strike and/or dip to the older rock. </a:t>
            </a:r>
          </a:p>
        </p:txBody>
      </p:sp>
      <p:sp>
        <p:nvSpPr>
          <p:cNvPr id="3" name="Rectangle 2"/>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pic>
        <p:nvPicPr>
          <p:cNvPr id="4" name="Picture 3"/>
          <p:cNvPicPr>
            <a:picLocks noChangeAspect="1" noChangeArrowheads="1"/>
          </p:cNvPicPr>
          <p:nvPr/>
        </p:nvPicPr>
        <p:blipFill>
          <a:blip r:embed="rId2" cstate="print"/>
          <a:srcRect/>
          <a:stretch>
            <a:fillRect/>
          </a:stretch>
        </p:blipFill>
        <p:spPr bwMode="auto">
          <a:xfrm>
            <a:off x="2555776" y="1052736"/>
            <a:ext cx="6594520" cy="4933082"/>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4437112"/>
            <a:ext cx="2684512" cy="1502412"/>
          </a:xfrm>
          <a:prstGeom prst="rect">
            <a:avLst/>
          </a:prstGeom>
          <a:noFill/>
          <a:ln w="9525">
            <a:noFill/>
            <a:miter lim="800000"/>
            <a:headEnd/>
            <a:tailEnd/>
          </a:ln>
        </p:spPr>
      </p:pic>
      <p:grpSp>
        <p:nvGrpSpPr>
          <p:cNvPr id="6" name="Group 5"/>
          <p:cNvGrpSpPr/>
          <p:nvPr/>
        </p:nvGrpSpPr>
        <p:grpSpPr>
          <a:xfrm>
            <a:off x="0" y="6021288"/>
            <a:ext cx="9144000" cy="864096"/>
            <a:chOff x="0" y="6021288"/>
            <a:chExt cx="9144000" cy="864096"/>
          </a:xfrm>
        </p:grpSpPr>
        <p:sp>
          <p:nvSpPr>
            <p:cNvPr id="7" name="Rectangle 6"/>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9" name="Picture 8" descr="http://www.medslearning.leeds.ac.uk/template_images/uni_logo2.gif"/>
            <p:cNvPicPr>
              <a:picLocks noChangeAspect="1" noChangeArrowheads="1"/>
            </p:cNvPicPr>
            <p:nvPr/>
          </p:nvPicPr>
          <p:blipFill>
            <a:blip r:embed="rId4" cstate="print"/>
            <a:srcRect/>
            <a:stretch>
              <a:fillRect/>
            </a:stretch>
          </p:blipFill>
          <p:spPr bwMode="auto">
            <a:xfrm>
              <a:off x="7092280" y="6043824"/>
              <a:ext cx="2051720" cy="814175"/>
            </a:xfrm>
            <a:prstGeom prst="rect">
              <a:avLst/>
            </a:prstGeom>
            <a:noFill/>
          </p:spPr>
        </p:pic>
      </p:grpSp>
      <p:pic>
        <p:nvPicPr>
          <p:cNvPr id="9218" name="Picture 2"/>
          <p:cNvPicPr>
            <a:picLocks noChangeAspect="1" noChangeArrowheads="1"/>
          </p:cNvPicPr>
          <p:nvPr/>
        </p:nvPicPr>
        <p:blipFill>
          <a:blip r:embed="rId5" cstate="print"/>
          <a:srcRect/>
          <a:stretch>
            <a:fillRect/>
          </a:stretch>
        </p:blipFill>
        <p:spPr bwMode="auto">
          <a:xfrm>
            <a:off x="2743303" y="1124744"/>
            <a:ext cx="6293193" cy="48245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6" name="Picture 2"/>
          <p:cNvPicPr>
            <a:picLocks noChangeAspect="1" noChangeArrowheads="1"/>
          </p:cNvPicPr>
          <p:nvPr/>
        </p:nvPicPr>
        <p:blipFill>
          <a:blip r:embed="rId3" cstate="print"/>
          <a:srcRect/>
          <a:stretch>
            <a:fillRect/>
          </a:stretch>
        </p:blipFill>
        <p:spPr bwMode="auto">
          <a:xfrm>
            <a:off x="2743303" y="1124744"/>
            <a:ext cx="6293193" cy="4824536"/>
          </a:xfrm>
          <a:prstGeom prst="rect">
            <a:avLst/>
          </a:prstGeom>
          <a:noFill/>
          <a:ln w="9525">
            <a:noFill/>
            <a:miter lim="800000"/>
            <a:headEnd/>
            <a:tailEnd/>
          </a:ln>
        </p:spPr>
      </p:pic>
      <p:sp>
        <p:nvSpPr>
          <p:cNvPr id="7" name="Rectangle 6"/>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sp>
        <p:nvSpPr>
          <p:cNvPr id="8" name="TextBox 7"/>
          <p:cNvSpPr txBox="1"/>
          <p:nvPr/>
        </p:nvSpPr>
        <p:spPr>
          <a:xfrm>
            <a:off x="107504" y="980728"/>
            <a:ext cx="2520280" cy="3416320"/>
          </a:xfrm>
          <a:prstGeom prst="rect">
            <a:avLst/>
          </a:prstGeom>
          <a:noFill/>
        </p:spPr>
        <p:txBody>
          <a:bodyPr wrap="square" rtlCol="0">
            <a:spAutoFit/>
          </a:bodyPr>
          <a:lstStyle/>
          <a:p>
            <a:pPr marL="342900" indent="-342900">
              <a:buFont typeface="+mj-lt"/>
              <a:buAutoNum type="alphaLcParenR" startAt="2"/>
            </a:pPr>
            <a:r>
              <a:rPr lang="en-GB" dirty="0" smtClean="0"/>
              <a:t> To add syncline and anticline axes: remember </a:t>
            </a:r>
            <a:r>
              <a:rPr lang="en-GB" b="1" dirty="0" smtClean="0"/>
              <a:t>anticlines young outwards </a:t>
            </a:r>
            <a:r>
              <a:rPr lang="en-GB" dirty="0" smtClean="0"/>
              <a:t>and </a:t>
            </a:r>
            <a:r>
              <a:rPr lang="en-GB" b="1" dirty="0" smtClean="0"/>
              <a:t>synclines young inwards</a:t>
            </a:r>
            <a:r>
              <a:rPr lang="en-GB" dirty="0" smtClean="0"/>
              <a:t>. Then following the law of superposition the youngest rock must also have been on top prior to any deformation.</a:t>
            </a:r>
          </a:p>
        </p:txBody>
      </p:sp>
      <p:pic>
        <p:nvPicPr>
          <p:cNvPr id="9" name="Picture 8"/>
          <p:cNvPicPr>
            <a:picLocks noChangeAspect="1" noChangeArrowheads="1"/>
          </p:cNvPicPr>
          <p:nvPr/>
        </p:nvPicPr>
        <p:blipFill>
          <a:blip r:embed="rId4" cstate="print"/>
          <a:srcRect/>
          <a:stretch>
            <a:fillRect/>
          </a:stretch>
        </p:blipFill>
        <p:spPr bwMode="auto">
          <a:xfrm>
            <a:off x="0" y="4437112"/>
            <a:ext cx="2684512" cy="1502412"/>
          </a:xfrm>
          <a:prstGeom prst="rect">
            <a:avLst/>
          </a:prstGeom>
          <a:noFill/>
          <a:ln w="9525">
            <a:noFill/>
            <a:miter lim="800000"/>
            <a:headEnd/>
            <a:tailEnd/>
          </a:ln>
        </p:spPr>
      </p:pic>
      <p:pic>
        <p:nvPicPr>
          <p:cNvPr id="10242" name="Picture 2"/>
          <p:cNvPicPr>
            <a:picLocks noChangeAspect="1" noChangeArrowheads="1"/>
          </p:cNvPicPr>
          <p:nvPr/>
        </p:nvPicPr>
        <p:blipFill>
          <a:blip r:embed="rId5" cstate="print"/>
          <a:srcRect/>
          <a:stretch>
            <a:fillRect/>
          </a:stretch>
        </p:blipFill>
        <p:spPr bwMode="auto">
          <a:xfrm>
            <a:off x="2699792" y="1124743"/>
            <a:ext cx="6336704" cy="48522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7" name="Rectangle 6"/>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pic>
        <p:nvPicPr>
          <p:cNvPr id="1027" name="Picture 3"/>
          <p:cNvPicPr>
            <a:picLocks noChangeAspect="1" noChangeArrowheads="1"/>
          </p:cNvPicPr>
          <p:nvPr/>
        </p:nvPicPr>
        <p:blipFill>
          <a:blip r:embed="rId3" cstate="print"/>
          <a:srcRect/>
          <a:stretch>
            <a:fillRect/>
          </a:stretch>
        </p:blipFill>
        <p:spPr bwMode="auto">
          <a:xfrm>
            <a:off x="2555776" y="1052736"/>
            <a:ext cx="6594520" cy="4933082"/>
          </a:xfrm>
          <a:prstGeom prst="rect">
            <a:avLst/>
          </a:prstGeom>
          <a:noFill/>
          <a:ln w="9525">
            <a:noFill/>
            <a:miter lim="800000"/>
            <a:headEnd/>
            <a:tailEnd/>
          </a:ln>
        </p:spPr>
      </p:pic>
      <p:sp>
        <p:nvSpPr>
          <p:cNvPr id="9" name="TextBox 8"/>
          <p:cNvSpPr txBox="1"/>
          <p:nvPr/>
        </p:nvSpPr>
        <p:spPr>
          <a:xfrm>
            <a:off x="107504" y="980728"/>
            <a:ext cx="2520280" cy="1477328"/>
          </a:xfrm>
          <a:prstGeom prst="rect">
            <a:avLst/>
          </a:prstGeom>
          <a:noFill/>
        </p:spPr>
        <p:txBody>
          <a:bodyPr wrap="square" rtlCol="0">
            <a:spAutoFit/>
          </a:bodyPr>
          <a:lstStyle/>
          <a:p>
            <a:pPr marL="342900" indent="-342900">
              <a:buFont typeface="+mj-lt"/>
              <a:buAutoNum type="alphaLcParenR" startAt="3"/>
            </a:pPr>
            <a:r>
              <a:rPr lang="en-GB" dirty="0" smtClean="0"/>
              <a:t> Firstly, add the topographic points and outcrop interfaces to your cross section. </a:t>
            </a:r>
          </a:p>
        </p:txBody>
      </p:sp>
      <p:pic>
        <p:nvPicPr>
          <p:cNvPr id="1028" name="Picture 4"/>
          <p:cNvPicPr>
            <a:picLocks noChangeAspect="1" noChangeArrowheads="1"/>
          </p:cNvPicPr>
          <p:nvPr/>
        </p:nvPicPr>
        <p:blipFill>
          <a:blip r:embed="rId4" cstate="print"/>
          <a:srcRect/>
          <a:stretch>
            <a:fillRect/>
          </a:stretch>
        </p:blipFill>
        <p:spPr bwMode="auto">
          <a:xfrm>
            <a:off x="0" y="4437112"/>
            <a:ext cx="2684512" cy="150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7" name="Rectangle 6"/>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sp>
        <p:nvSpPr>
          <p:cNvPr id="8" name="TextBox 7"/>
          <p:cNvSpPr txBox="1"/>
          <p:nvPr/>
        </p:nvSpPr>
        <p:spPr>
          <a:xfrm>
            <a:off x="107504" y="980728"/>
            <a:ext cx="6696744" cy="646331"/>
          </a:xfrm>
          <a:prstGeom prst="rect">
            <a:avLst/>
          </a:prstGeom>
          <a:noFill/>
        </p:spPr>
        <p:txBody>
          <a:bodyPr wrap="square" rtlCol="0">
            <a:spAutoFit/>
          </a:bodyPr>
          <a:lstStyle/>
          <a:p>
            <a:pPr marL="342900" indent="-342900">
              <a:buFont typeface="+mj-lt"/>
              <a:buAutoNum type="alphaLcParenR" startAt="3"/>
            </a:pPr>
            <a:r>
              <a:rPr lang="en-GB" dirty="0" smtClean="0"/>
              <a:t> Firstly, add the topographic points and outcrop interfaces to your cross section. </a:t>
            </a:r>
          </a:p>
        </p:txBody>
      </p:sp>
      <p:pic>
        <p:nvPicPr>
          <p:cNvPr id="2051" name="Picture 3"/>
          <p:cNvPicPr>
            <a:picLocks noChangeAspect="1" noChangeArrowheads="1"/>
          </p:cNvPicPr>
          <p:nvPr/>
        </p:nvPicPr>
        <p:blipFill>
          <a:blip r:embed="rId3" cstate="print"/>
          <a:srcRect/>
          <a:stretch>
            <a:fillRect/>
          </a:stretch>
        </p:blipFill>
        <p:spPr bwMode="auto">
          <a:xfrm>
            <a:off x="1023317" y="2420888"/>
            <a:ext cx="7077075" cy="18192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971600" y="2420888"/>
            <a:ext cx="7153275" cy="183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pic>
        <p:nvPicPr>
          <p:cNvPr id="6" name="Picture 3"/>
          <p:cNvPicPr>
            <a:picLocks noChangeAspect="1" noChangeArrowheads="1"/>
          </p:cNvPicPr>
          <p:nvPr/>
        </p:nvPicPr>
        <p:blipFill>
          <a:blip r:embed="rId3" cstate="print"/>
          <a:srcRect/>
          <a:stretch>
            <a:fillRect/>
          </a:stretch>
        </p:blipFill>
        <p:spPr bwMode="auto">
          <a:xfrm>
            <a:off x="2555776" y="1052736"/>
            <a:ext cx="6594520" cy="4933082"/>
          </a:xfrm>
          <a:prstGeom prst="rect">
            <a:avLst/>
          </a:prstGeom>
          <a:noFill/>
          <a:ln w="9525">
            <a:noFill/>
            <a:miter lim="800000"/>
            <a:headEnd/>
            <a:tailEnd/>
          </a:ln>
        </p:spPr>
      </p:pic>
      <p:sp>
        <p:nvSpPr>
          <p:cNvPr id="7" name="Rectangle 6"/>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sp>
        <p:nvSpPr>
          <p:cNvPr id="8" name="TextBox 7"/>
          <p:cNvSpPr txBox="1"/>
          <p:nvPr/>
        </p:nvSpPr>
        <p:spPr>
          <a:xfrm>
            <a:off x="107504" y="980728"/>
            <a:ext cx="2232248" cy="1754326"/>
          </a:xfrm>
          <a:prstGeom prst="rect">
            <a:avLst/>
          </a:prstGeom>
          <a:noFill/>
        </p:spPr>
        <p:txBody>
          <a:bodyPr wrap="square" rtlCol="0">
            <a:spAutoFit/>
          </a:bodyPr>
          <a:lstStyle/>
          <a:p>
            <a:pPr marL="342900" indent="-342900">
              <a:buFont typeface="+mj-lt"/>
              <a:buAutoNum type="alphaLcParenR" startAt="3"/>
            </a:pPr>
            <a:r>
              <a:rPr lang="en-GB" dirty="0" smtClean="0"/>
              <a:t> Now add the structure contours of the plane of unconformity (the base of the grit).</a:t>
            </a:r>
          </a:p>
        </p:txBody>
      </p:sp>
      <p:pic>
        <p:nvPicPr>
          <p:cNvPr id="3074" name="Picture 2"/>
          <p:cNvPicPr>
            <a:picLocks noChangeAspect="1" noChangeArrowheads="1"/>
          </p:cNvPicPr>
          <p:nvPr/>
        </p:nvPicPr>
        <p:blipFill>
          <a:blip r:embed="rId4" cstate="print"/>
          <a:srcRect/>
          <a:stretch>
            <a:fillRect/>
          </a:stretch>
        </p:blipFill>
        <p:spPr bwMode="auto">
          <a:xfrm>
            <a:off x="2376266" y="1052736"/>
            <a:ext cx="6660230" cy="4904352"/>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0" y="4437112"/>
            <a:ext cx="2684512" cy="150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21288"/>
            <a:ext cx="9144000" cy="864096"/>
            <a:chOff x="0" y="6021288"/>
            <a:chExt cx="9144000" cy="864096"/>
          </a:xfrm>
        </p:grpSpPr>
        <p:sp>
          <p:nvSpPr>
            <p:cNvPr id="3" name="Rectangle 2"/>
            <p:cNvSpPr/>
            <p:nvPr/>
          </p:nvSpPr>
          <p:spPr>
            <a:xfrm>
              <a:off x="0" y="6021288"/>
              <a:ext cx="9144000"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496" y="6516052"/>
              <a:ext cx="482453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School of Earth and Environment</a:t>
              </a:r>
              <a:endParaRPr lang="en-GB" b="1" dirty="0">
                <a:solidFill>
                  <a:schemeClr val="bg1"/>
                </a:solidFill>
                <a:latin typeface="Arial" pitchFamily="34" charset="0"/>
                <a:cs typeface="Arial" pitchFamily="34" charset="0"/>
              </a:endParaRPr>
            </a:p>
          </p:txBody>
        </p:sp>
        <p:pic>
          <p:nvPicPr>
            <p:cNvPr id="5" name="Picture 4" descr="http://www.medslearning.leeds.ac.uk/template_images/uni_logo2.gif"/>
            <p:cNvPicPr>
              <a:picLocks noChangeAspect="1" noChangeArrowheads="1"/>
            </p:cNvPicPr>
            <p:nvPr/>
          </p:nvPicPr>
          <p:blipFill>
            <a:blip r:embed="rId2" cstate="print"/>
            <a:srcRect/>
            <a:stretch>
              <a:fillRect/>
            </a:stretch>
          </p:blipFill>
          <p:spPr bwMode="auto">
            <a:xfrm>
              <a:off x="7092280" y="6043824"/>
              <a:ext cx="2051720" cy="814175"/>
            </a:xfrm>
            <a:prstGeom prst="rect">
              <a:avLst/>
            </a:prstGeom>
            <a:noFill/>
          </p:spPr>
        </p:pic>
      </p:grpSp>
      <p:sp>
        <p:nvSpPr>
          <p:cNvPr id="6" name="Rectangle 5"/>
          <p:cNvSpPr/>
          <p:nvPr/>
        </p:nvSpPr>
        <p:spPr>
          <a:xfrm>
            <a:off x="964354" y="260648"/>
            <a:ext cx="6602128" cy="584775"/>
          </a:xfrm>
          <a:prstGeom prst="rect">
            <a:avLst/>
          </a:prstGeom>
        </p:spPr>
        <p:txBody>
          <a:bodyPr wrap="none">
            <a:spAutoFit/>
          </a:bodyPr>
          <a:lstStyle/>
          <a:p>
            <a:pPr lvl="0" algn="ctr"/>
            <a:r>
              <a:rPr lang="en-GB" sz="3200" b="1" dirty="0" smtClean="0"/>
              <a:t>Unconformities and Faults: Problem 1</a:t>
            </a:r>
          </a:p>
        </p:txBody>
      </p:sp>
      <p:pic>
        <p:nvPicPr>
          <p:cNvPr id="7" name="Picture 4"/>
          <p:cNvPicPr>
            <a:picLocks noChangeAspect="1" noChangeArrowheads="1"/>
          </p:cNvPicPr>
          <p:nvPr/>
        </p:nvPicPr>
        <p:blipFill>
          <a:blip r:embed="rId3" cstate="print"/>
          <a:srcRect/>
          <a:stretch>
            <a:fillRect/>
          </a:stretch>
        </p:blipFill>
        <p:spPr bwMode="auto">
          <a:xfrm>
            <a:off x="971600" y="2420888"/>
            <a:ext cx="7153275" cy="1838325"/>
          </a:xfrm>
          <a:prstGeom prst="rect">
            <a:avLst/>
          </a:prstGeom>
          <a:noFill/>
          <a:ln w="9525">
            <a:noFill/>
            <a:miter lim="800000"/>
            <a:headEnd/>
            <a:tailEnd/>
          </a:ln>
        </p:spPr>
      </p:pic>
      <p:sp>
        <p:nvSpPr>
          <p:cNvPr id="8" name="TextBox 7"/>
          <p:cNvSpPr txBox="1"/>
          <p:nvPr/>
        </p:nvSpPr>
        <p:spPr>
          <a:xfrm>
            <a:off x="107504" y="980728"/>
            <a:ext cx="6696744" cy="369332"/>
          </a:xfrm>
          <a:prstGeom prst="rect">
            <a:avLst/>
          </a:prstGeom>
          <a:noFill/>
        </p:spPr>
        <p:txBody>
          <a:bodyPr wrap="square" rtlCol="0">
            <a:spAutoFit/>
          </a:bodyPr>
          <a:lstStyle/>
          <a:p>
            <a:pPr marL="342900" indent="-342900">
              <a:buFont typeface="+mj-lt"/>
              <a:buAutoNum type="alphaLcParenR" startAt="3"/>
            </a:pPr>
            <a:r>
              <a:rPr lang="en-GB" dirty="0" smtClean="0"/>
              <a:t> And add these points to your cross section.</a:t>
            </a:r>
          </a:p>
        </p:txBody>
      </p:sp>
      <p:pic>
        <p:nvPicPr>
          <p:cNvPr id="4098" name="Picture 2"/>
          <p:cNvPicPr>
            <a:picLocks noChangeAspect="1" noChangeArrowheads="1"/>
          </p:cNvPicPr>
          <p:nvPr/>
        </p:nvPicPr>
        <p:blipFill>
          <a:blip r:embed="rId4" cstate="print"/>
          <a:srcRect/>
          <a:stretch>
            <a:fillRect/>
          </a:stretch>
        </p:blipFill>
        <p:spPr bwMode="auto">
          <a:xfrm>
            <a:off x="1043608" y="2348880"/>
            <a:ext cx="7077075" cy="182880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5705053" y="4149080"/>
            <a:ext cx="1819275" cy="238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1005</Words>
  <Application>Microsoft Office PowerPoint</Application>
  <PresentationFormat>On-screen Show (4:3)</PresentationFormat>
  <Paragraphs>130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University of Leeds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earom</dc:creator>
  <cp:lastModifiedBy>earom</cp:lastModifiedBy>
  <cp:revision>30</cp:revision>
  <dcterms:created xsi:type="dcterms:W3CDTF">2012-06-13T10:50:43Z</dcterms:created>
  <dcterms:modified xsi:type="dcterms:W3CDTF">2012-06-14T10:54:24Z</dcterms:modified>
</cp:coreProperties>
</file>