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2097-68A2-4D10-A8C3-8E75F5F841F9}"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31D7D-5BA6-4466-8512-720AA4A7068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2097-68A2-4D10-A8C3-8E75F5F841F9}" type="datetimeFigureOut">
              <a:rPr lang="en-GB" smtClean="0"/>
              <a:pPr/>
              <a:t>15/06/2012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31D7D-5BA6-4466-8512-720AA4A7068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021288"/>
            <a:ext cx="9144000" cy="864096"/>
            <a:chOff x="0" y="6021288"/>
            <a:chExt cx="9144000" cy="864096"/>
          </a:xfrm>
        </p:grpSpPr>
        <p:sp>
          <p:nvSpPr>
            <p:cNvPr id="5" name="Rectangle 4"/>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7"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8" name="TextBox 7"/>
          <p:cNvSpPr txBox="1"/>
          <p:nvPr/>
        </p:nvSpPr>
        <p:spPr>
          <a:xfrm>
            <a:off x="2123728" y="1234495"/>
            <a:ext cx="4608512" cy="2554545"/>
          </a:xfrm>
          <a:prstGeom prst="rect">
            <a:avLst/>
          </a:prstGeom>
          <a:noFill/>
        </p:spPr>
        <p:txBody>
          <a:bodyPr wrap="square" rtlCol="0">
            <a:spAutoFit/>
          </a:bodyPr>
          <a:lstStyle/>
          <a:p>
            <a:pPr algn="ctr"/>
            <a:r>
              <a:rPr lang="en-GB" sz="4000" b="1" dirty="0" smtClean="0"/>
              <a:t>Exercise  set 4:</a:t>
            </a:r>
          </a:p>
          <a:p>
            <a:pPr algn="ctr"/>
            <a:r>
              <a:rPr lang="en-GB" sz="4000" b="1" dirty="0" smtClean="0"/>
              <a:t>Cross sections of folded and dipping beds</a:t>
            </a:r>
            <a:endParaRPr lang="en-GB" sz="4000" b="1" dirty="0"/>
          </a:p>
        </p:txBody>
      </p:sp>
      <p:sp>
        <p:nvSpPr>
          <p:cNvPr id="9" name="TextBox 8"/>
          <p:cNvSpPr txBox="1"/>
          <p:nvPr/>
        </p:nvSpPr>
        <p:spPr>
          <a:xfrm>
            <a:off x="0" y="5445224"/>
            <a:ext cx="8792150" cy="369332"/>
          </a:xfrm>
          <a:prstGeom prst="rect">
            <a:avLst/>
          </a:prstGeom>
          <a:noFill/>
        </p:spPr>
        <p:txBody>
          <a:bodyPr wrap="none" rtlCol="0">
            <a:spAutoFit/>
          </a:bodyPr>
          <a:lstStyle/>
          <a:p>
            <a:r>
              <a:rPr lang="en-GB" dirty="0" smtClean="0"/>
              <a:t>To view this exercise just press </a:t>
            </a:r>
            <a:r>
              <a:rPr lang="en-GB" b="1" dirty="0" smtClean="0"/>
              <a:t>F5</a:t>
            </a:r>
            <a:r>
              <a:rPr lang="en-GB" dirty="0" smtClean="0"/>
              <a:t> now. Then click the mouse to continue through the slides.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3528" y="2420888"/>
            <a:ext cx="8208912" cy="2758528"/>
          </a:xfrm>
          <a:prstGeom prst="rect">
            <a:avLst/>
          </a:prstGeom>
          <a:noFill/>
          <a:ln w="9525">
            <a:noFill/>
            <a:miter lim="800000"/>
            <a:headEnd/>
            <a:tailEnd/>
          </a:ln>
        </p:spPr>
      </p:pic>
      <p:grpSp>
        <p:nvGrpSpPr>
          <p:cNvPr id="3" name="Group 2"/>
          <p:cNvGrpSpPr/>
          <p:nvPr/>
        </p:nvGrpSpPr>
        <p:grpSpPr>
          <a:xfrm>
            <a:off x="0" y="6021288"/>
            <a:ext cx="9144000" cy="864096"/>
            <a:chOff x="0" y="6021288"/>
            <a:chExt cx="9144000" cy="864096"/>
          </a:xfrm>
        </p:grpSpPr>
        <p:sp>
          <p:nvSpPr>
            <p:cNvPr id="4" name="Rectangle 3"/>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6" name="Picture 5"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sp>
        <p:nvSpPr>
          <p:cNvPr id="7" name="Rectangle 6"/>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8" name="TextBox 7"/>
          <p:cNvSpPr txBox="1"/>
          <p:nvPr/>
        </p:nvSpPr>
        <p:spPr>
          <a:xfrm>
            <a:off x="683568" y="836712"/>
            <a:ext cx="4369017" cy="646331"/>
          </a:xfrm>
          <a:prstGeom prst="rect">
            <a:avLst/>
          </a:prstGeom>
          <a:noFill/>
        </p:spPr>
        <p:txBody>
          <a:bodyPr wrap="none" rtlCol="0">
            <a:spAutoFit/>
          </a:bodyPr>
          <a:lstStyle/>
          <a:p>
            <a:pPr marL="342900" indent="-342900"/>
            <a:r>
              <a:rPr lang="en-GB" b="1" dirty="0" smtClean="0"/>
              <a:t>Answers for problem 1:</a:t>
            </a:r>
          </a:p>
          <a:p>
            <a:pPr marL="342900" indent="-342900">
              <a:buFont typeface="+mj-lt"/>
              <a:buAutoNum type="alphaLcParenR" startAt="3"/>
            </a:pPr>
            <a:r>
              <a:rPr lang="en-GB" dirty="0" smtClean="0"/>
              <a:t> Now fill in the beds </a:t>
            </a:r>
            <a:r>
              <a:rPr lang="en-GB" dirty="0" err="1" smtClean="0"/>
              <a:t>lithological</a:t>
            </a:r>
            <a:r>
              <a:rPr lang="en-GB" dirty="0" smtClean="0"/>
              <a:t> patterns.</a:t>
            </a:r>
            <a:endParaRPr lang="en-GB" dirty="0"/>
          </a:p>
        </p:txBody>
      </p:sp>
      <p:pic>
        <p:nvPicPr>
          <p:cNvPr id="7170" name="Picture 2"/>
          <p:cNvPicPr>
            <a:picLocks noChangeAspect="1" noChangeArrowheads="1"/>
          </p:cNvPicPr>
          <p:nvPr/>
        </p:nvPicPr>
        <p:blipFill>
          <a:blip r:embed="rId4" cstate="print"/>
          <a:srcRect/>
          <a:stretch>
            <a:fillRect/>
          </a:stretch>
        </p:blipFill>
        <p:spPr bwMode="auto">
          <a:xfrm>
            <a:off x="323528" y="2420888"/>
            <a:ext cx="8280920" cy="27742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3" name="TextBox 2"/>
          <p:cNvSpPr txBox="1"/>
          <p:nvPr/>
        </p:nvSpPr>
        <p:spPr>
          <a:xfrm>
            <a:off x="683568" y="836712"/>
            <a:ext cx="8280920" cy="923330"/>
          </a:xfrm>
          <a:prstGeom prst="rect">
            <a:avLst/>
          </a:prstGeom>
          <a:noFill/>
        </p:spPr>
        <p:txBody>
          <a:bodyPr wrap="square" rtlCol="0">
            <a:spAutoFit/>
          </a:bodyPr>
          <a:lstStyle/>
          <a:p>
            <a:pPr marL="342900" indent="-342900"/>
            <a:r>
              <a:rPr lang="en-GB" b="1" dirty="0" smtClean="0"/>
              <a:t>Answers for problem 1:</a:t>
            </a:r>
          </a:p>
          <a:p>
            <a:pPr marL="342900" indent="-342900">
              <a:buFont typeface="+mj-lt"/>
              <a:buAutoNum type="alphaLcParenR" startAt="3"/>
            </a:pPr>
            <a:r>
              <a:rPr lang="en-GB" dirty="0" smtClean="0"/>
              <a:t> Finally extend the structure contours, to show where the beds would extend to if they hadn’t been eroded.</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23528" y="2420888"/>
            <a:ext cx="8280920" cy="2774276"/>
          </a:xfrm>
          <a:prstGeom prst="rect">
            <a:avLst/>
          </a:prstGeom>
          <a:noFill/>
          <a:ln w="9525">
            <a:noFill/>
            <a:miter lim="800000"/>
            <a:headEnd/>
            <a:tailEnd/>
          </a:ln>
        </p:spPr>
      </p:pic>
      <p:grpSp>
        <p:nvGrpSpPr>
          <p:cNvPr id="5" name="Group 4"/>
          <p:cNvGrpSpPr/>
          <p:nvPr/>
        </p:nvGrpSpPr>
        <p:grpSpPr>
          <a:xfrm>
            <a:off x="0" y="6021288"/>
            <a:ext cx="9144000" cy="864096"/>
            <a:chOff x="0" y="6021288"/>
            <a:chExt cx="9144000" cy="864096"/>
          </a:xfrm>
        </p:grpSpPr>
        <p:sp>
          <p:nvSpPr>
            <p:cNvPr id="6" name="Rectangle 5"/>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8" name="Picture 7"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pic>
        <p:nvPicPr>
          <p:cNvPr id="8194" name="Picture 2"/>
          <p:cNvPicPr>
            <a:picLocks noChangeAspect="1" noChangeArrowheads="1"/>
          </p:cNvPicPr>
          <p:nvPr/>
        </p:nvPicPr>
        <p:blipFill>
          <a:blip r:embed="rId4" cstate="print"/>
          <a:srcRect/>
          <a:stretch>
            <a:fillRect/>
          </a:stretch>
        </p:blipFill>
        <p:spPr bwMode="auto">
          <a:xfrm>
            <a:off x="323528" y="2420888"/>
            <a:ext cx="8328584" cy="29523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467544" y="908720"/>
            <a:ext cx="8352928" cy="3970318"/>
          </a:xfrm>
          <a:prstGeom prst="rect">
            <a:avLst/>
          </a:prstGeom>
          <a:noFill/>
        </p:spPr>
        <p:txBody>
          <a:bodyPr wrap="square" rtlCol="0">
            <a:spAutoFit/>
          </a:bodyPr>
          <a:lstStyle/>
          <a:p>
            <a:pPr>
              <a:buFont typeface="Arial" pitchFamily="34" charset="0"/>
              <a:buChar char="•"/>
            </a:pPr>
            <a:r>
              <a:rPr lang="en-GB" dirty="0" smtClean="0"/>
              <a:t> Using </a:t>
            </a:r>
            <a:r>
              <a:rPr lang="en-GB" b="1" dirty="0" smtClean="0"/>
              <a:t>exercise worksheet 4</a:t>
            </a:r>
            <a:r>
              <a:rPr lang="en-GB" dirty="0" smtClean="0"/>
              <a:t>, complete problem 2 before continuing onto the next slide.</a:t>
            </a:r>
          </a:p>
          <a:p>
            <a:endParaRPr lang="en-GB" dirty="0"/>
          </a:p>
          <a:p>
            <a:endParaRPr lang="en-GB" dirty="0" smtClean="0"/>
          </a:p>
          <a:p>
            <a:pPr>
              <a:buFont typeface="Arial" pitchFamily="34" charset="0"/>
              <a:buChar char="•"/>
            </a:pPr>
            <a:r>
              <a:rPr lang="en-GB" dirty="0"/>
              <a:t> </a:t>
            </a:r>
            <a:r>
              <a:rPr lang="en-GB" b="1" dirty="0" smtClean="0"/>
              <a:t>Questions for problem 2:</a:t>
            </a:r>
          </a:p>
          <a:p>
            <a:pPr marL="1257300" lvl="2" indent="-342900">
              <a:buFont typeface="+mj-lt"/>
              <a:buAutoNum type="alphaLcParenR"/>
            </a:pPr>
            <a:r>
              <a:rPr lang="en-GB" dirty="0"/>
              <a:t> </a:t>
            </a:r>
            <a:r>
              <a:rPr lang="en-GB" dirty="0" smtClean="0"/>
              <a:t>On the map draw structure contours for each boundary (i.e. Siltstone-Shale boundary; Shale-Grit boundary).</a:t>
            </a:r>
          </a:p>
          <a:p>
            <a:pPr marL="1257300" lvl="2" indent="-342900">
              <a:buFont typeface="+mj-lt"/>
              <a:buAutoNum type="alphaLcParenR"/>
            </a:pPr>
            <a:r>
              <a:rPr lang="en-GB" dirty="0" smtClean="0"/>
              <a:t> Calculate the true thickness of the shale bed.</a:t>
            </a:r>
          </a:p>
          <a:p>
            <a:pPr marL="1257300" lvl="2" indent="-342900">
              <a:buFont typeface="+mj-lt"/>
              <a:buAutoNum type="alphaLcParenR"/>
            </a:pPr>
            <a:r>
              <a:rPr lang="en-GB" dirty="0" smtClean="0"/>
              <a:t> Using the topographic and structure contours, construct a cross section through A to B.</a:t>
            </a:r>
          </a:p>
          <a:p>
            <a:pPr marL="1257300" lvl="2" indent="-342900">
              <a:buFont typeface="+mj-lt"/>
              <a:buAutoNum type="alphaLcParenR"/>
            </a:pPr>
            <a:r>
              <a:rPr lang="en-GB" dirty="0" smtClean="0"/>
              <a:t> Indicate on the map the position of an </a:t>
            </a:r>
            <a:r>
              <a:rPr lang="en-GB" dirty="0" err="1" smtClean="0"/>
              <a:t>anticlinal</a:t>
            </a:r>
            <a:r>
              <a:rPr lang="en-GB" dirty="0" smtClean="0"/>
              <a:t> axis with the symbol:</a:t>
            </a:r>
          </a:p>
          <a:p>
            <a:pPr marL="1257300" lvl="2" indent="-342900"/>
            <a:endParaRPr lang="en-GB" dirty="0" smtClean="0"/>
          </a:p>
          <a:p>
            <a:pPr marL="1257300" lvl="2" indent="-342900"/>
            <a:endParaRPr lang="en-GB" dirty="0" smtClean="0"/>
          </a:p>
          <a:p>
            <a:pPr marL="1257300" lvl="2" indent="-342900"/>
            <a:r>
              <a:rPr lang="en-GB" dirty="0" smtClean="0"/>
              <a:t>	and a synclinal axis with the symbol:</a:t>
            </a:r>
          </a:p>
        </p:txBody>
      </p:sp>
      <p:pic>
        <p:nvPicPr>
          <p:cNvPr id="9218" name="Picture 2"/>
          <p:cNvPicPr>
            <a:picLocks noChangeAspect="1" noChangeArrowheads="1"/>
          </p:cNvPicPr>
          <p:nvPr/>
        </p:nvPicPr>
        <p:blipFill>
          <a:blip r:embed="rId3" cstate="print"/>
          <a:srcRect/>
          <a:stretch>
            <a:fillRect/>
          </a:stretch>
        </p:blipFill>
        <p:spPr bwMode="auto">
          <a:xfrm>
            <a:off x="3347864" y="4941168"/>
            <a:ext cx="2505075" cy="45720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3347864" y="4005064"/>
            <a:ext cx="2381250" cy="438150"/>
          </a:xfrm>
          <a:prstGeom prst="rect">
            <a:avLst/>
          </a:prstGeom>
          <a:noFill/>
          <a:ln w="9525">
            <a:noFill/>
            <a:miter lim="800000"/>
            <a:headEnd/>
            <a:tailEnd/>
          </a:ln>
        </p:spPr>
      </p:pic>
      <p:sp>
        <p:nvSpPr>
          <p:cNvPr id="9" name="Rectangle 8"/>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630273" y="-27384"/>
            <a:ext cx="7686143" cy="584775"/>
          </a:xfrm>
          <a:prstGeom prst="rect">
            <a:avLst/>
          </a:prstGeom>
        </p:spPr>
        <p:txBody>
          <a:bodyPr wrap="none">
            <a:spAutoFit/>
          </a:bodyPr>
          <a:lstStyle/>
          <a:p>
            <a:pPr lvl="0" algn="ctr"/>
            <a:r>
              <a:rPr lang="en-GB" sz="3200" b="1" dirty="0" smtClean="0"/>
              <a:t>Folded and dipping cross sections: Problems</a:t>
            </a:r>
          </a:p>
        </p:txBody>
      </p:sp>
      <p:sp>
        <p:nvSpPr>
          <p:cNvPr id="7" name="TextBox 6"/>
          <p:cNvSpPr txBox="1"/>
          <p:nvPr/>
        </p:nvSpPr>
        <p:spPr>
          <a:xfrm>
            <a:off x="251520" y="836713"/>
            <a:ext cx="2880320" cy="2585323"/>
          </a:xfrm>
          <a:prstGeom prst="rect">
            <a:avLst/>
          </a:prstGeom>
          <a:noFill/>
        </p:spPr>
        <p:txBody>
          <a:bodyPr wrap="square" rtlCol="0">
            <a:spAutoFit/>
          </a:bodyPr>
          <a:lstStyle/>
          <a:p>
            <a:pPr marL="342900" indent="-342900"/>
            <a:r>
              <a:rPr lang="en-GB" b="1" dirty="0" smtClean="0"/>
              <a:t>Answers for problem 2:</a:t>
            </a:r>
          </a:p>
          <a:p>
            <a:pPr marL="342900" indent="-342900"/>
            <a:endParaRPr lang="en-GB" dirty="0" smtClean="0"/>
          </a:p>
          <a:p>
            <a:pPr marL="342900" indent="-342900">
              <a:buFont typeface="+mj-lt"/>
              <a:buAutoNum type="alphaLcParenR"/>
            </a:pPr>
            <a:r>
              <a:rPr lang="en-GB" dirty="0" smtClean="0"/>
              <a:t> Remember: to draw structure contours, the geological boundary is known where it crosses a topographic contour line.</a:t>
            </a:r>
          </a:p>
          <a:p>
            <a:pPr marL="342900" indent="-342900"/>
            <a:r>
              <a:rPr lang="en-GB" dirty="0" smtClean="0"/>
              <a:t>	</a:t>
            </a:r>
          </a:p>
          <a:p>
            <a:pPr marL="342900" indent="-342900"/>
            <a:r>
              <a:rPr lang="en-GB" dirty="0" smtClean="0"/>
              <a:t>	</a:t>
            </a:r>
            <a:endParaRPr lang="en-GB" b="1" dirty="0" smtClean="0"/>
          </a:p>
        </p:txBody>
      </p:sp>
      <p:pic>
        <p:nvPicPr>
          <p:cNvPr id="10244" name="Picture 4"/>
          <p:cNvPicPr>
            <a:picLocks noChangeAspect="1" noChangeArrowheads="1"/>
          </p:cNvPicPr>
          <p:nvPr/>
        </p:nvPicPr>
        <p:blipFill>
          <a:blip r:embed="rId3" cstate="print"/>
          <a:srcRect/>
          <a:stretch>
            <a:fillRect/>
          </a:stretch>
        </p:blipFill>
        <p:spPr bwMode="auto">
          <a:xfrm>
            <a:off x="3131840" y="980728"/>
            <a:ext cx="5984288" cy="4032448"/>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251521" y="4613234"/>
            <a:ext cx="2736304" cy="1162711"/>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a:stretch>
            <a:fillRect/>
          </a:stretch>
        </p:blipFill>
        <p:spPr bwMode="auto">
          <a:xfrm>
            <a:off x="3059832" y="548680"/>
            <a:ext cx="6012160" cy="4861043"/>
          </a:xfrm>
          <a:prstGeom prst="rect">
            <a:avLst/>
          </a:prstGeom>
          <a:noFill/>
          <a:ln w="9525">
            <a:noFill/>
            <a:miter lim="800000"/>
            <a:headEnd/>
            <a:tailEnd/>
          </a:ln>
        </p:spPr>
      </p:pic>
      <p:sp>
        <p:nvSpPr>
          <p:cNvPr id="13" name="TextBox 12"/>
          <p:cNvSpPr txBox="1"/>
          <p:nvPr/>
        </p:nvSpPr>
        <p:spPr>
          <a:xfrm>
            <a:off x="3275856" y="5445224"/>
            <a:ext cx="4899418" cy="307777"/>
          </a:xfrm>
          <a:prstGeom prst="rect">
            <a:avLst/>
          </a:prstGeom>
          <a:noFill/>
        </p:spPr>
        <p:txBody>
          <a:bodyPr wrap="none" rtlCol="0">
            <a:spAutoFit/>
          </a:bodyPr>
          <a:lstStyle/>
          <a:p>
            <a:r>
              <a:rPr lang="en-GB" sz="1400" dirty="0" smtClean="0"/>
              <a:t>Blue = Siltstone-shale boundaries; Green = Grit-shale boundaries</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2000"/>
                                        <p:tgtEl>
                                          <p:spTgt spid="102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7" name="TextBox 6"/>
          <p:cNvSpPr txBox="1"/>
          <p:nvPr/>
        </p:nvSpPr>
        <p:spPr>
          <a:xfrm>
            <a:off x="251520" y="836712"/>
            <a:ext cx="8424936" cy="3970318"/>
          </a:xfrm>
          <a:prstGeom prst="rect">
            <a:avLst/>
          </a:prstGeom>
          <a:noFill/>
        </p:spPr>
        <p:txBody>
          <a:bodyPr wrap="square" rtlCol="0">
            <a:spAutoFit/>
          </a:bodyPr>
          <a:lstStyle/>
          <a:p>
            <a:pPr marL="342900" indent="-342900"/>
            <a:r>
              <a:rPr lang="en-GB" b="1" dirty="0" smtClean="0"/>
              <a:t>Answers for problem 2:</a:t>
            </a:r>
          </a:p>
          <a:p>
            <a:pPr marL="342900" indent="-342900"/>
            <a:endParaRPr lang="en-GB" b="1" dirty="0" smtClean="0"/>
          </a:p>
          <a:p>
            <a:pPr marL="342900" indent="-342900">
              <a:buFont typeface="+mj-lt"/>
              <a:buAutoNum type="alphaLcParenR" startAt="2"/>
            </a:pPr>
            <a:r>
              <a:rPr lang="en-GB" dirty="0" smtClean="0"/>
              <a:t> Remember to calculate true thickness: </a:t>
            </a:r>
          </a:p>
          <a:p>
            <a:pPr marL="342900" indent="-342900"/>
            <a:r>
              <a:rPr lang="en-GB" dirty="0" smtClean="0"/>
              <a:t>		</a:t>
            </a:r>
            <a:r>
              <a:rPr lang="en-GB" b="1" dirty="0" smtClean="0"/>
              <a:t>True thickness (t) = width of outcrop (w) x </a:t>
            </a:r>
            <a:r>
              <a:rPr lang="es-ES" b="1" dirty="0" smtClean="0"/>
              <a:t>sin(θ) (angle of dip)</a:t>
            </a:r>
          </a:p>
          <a:p>
            <a:pPr marL="342900" indent="-342900"/>
            <a:r>
              <a:rPr lang="es-ES" dirty="0" smtClean="0"/>
              <a:t>	</a:t>
            </a:r>
          </a:p>
          <a:p>
            <a:pPr marL="342900" indent="-342900"/>
            <a:r>
              <a:rPr lang="es-ES" dirty="0" smtClean="0"/>
              <a:t>	So first we must calculate the angle of dip using structure contours (e.g. the most Westerly shale structure contours: 700m and 600m.)</a:t>
            </a:r>
          </a:p>
          <a:p>
            <a:pPr marL="342900" indent="-342900"/>
            <a:r>
              <a:rPr lang="es-ES" dirty="0" smtClean="0"/>
              <a:t>	The distance between these is: ~9mm = 180m.</a:t>
            </a:r>
          </a:p>
          <a:p>
            <a:pPr marL="342900" indent="-342900"/>
            <a:r>
              <a:rPr lang="es-ES" dirty="0" smtClean="0"/>
              <a:t>	</a:t>
            </a:r>
            <a:r>
              <a:rPr lang="es-ES" dirty="0" err="1" smtClean="0"/>
              <a:t>The</a:t>
            </a:r>
            <a:r>
              <a:rPr lang="es-ES" dirty="0" smtClean="0"/>
              <a:t> </a:t>
            </a:r>
            <a:r>
              <a:rPr lang="es-ES" dirty="0" err="1" smtClean="0"/>
              <a:t>difference</a:t>
            </a:r>
            <a:r>
              <a:rPr lang="es-ES" dirty="0" smtClean="0"/>
              <a:t> in height is: 700m-600m = 100m</a:t>
            </a:r>
          </a:p>
          <a:p>
            <a:pPr marL="342900" indent="-342900"/>
            <a:r>
              <a:rPr lang="es-ES" dirty="0" smtClean="0"/>
              <a:t>	Therefore: </a:t>
            </a:r>
          </a:p>
          <a:p>
            <a:r>
              <a:rPr lang="es-ES" dirty="0" smtClean="0"/>
              <a:t>	tan(θ) = (opp/</a:t>
            </a:r>
            <a:r>
              <a:rPr lang="es-ES" dirty="0" err="1" smtClean="0"/>
              <a:t>adj</a:t>
            </a:r>
            <a:r>
              <a:rPr lang="es-ES" dirty="0" smtClean="0"/>
              <a:t>)</a:t>
            </a:r>
            <a:br>
              <a:rPr lang="es-ES" dirty="0" smtClean="0"/>
            </a:br>
            <a:r>
              <a:rPr lang="es-ES" dirty="0" smtClean="0"/>
              <a:t>	tan(θ) = (100m/180m)</a:t>
            </a:r>
            <a:br>
              <a:rPr lang="es-ES" dirty="0" smtClean="0"/>
            </a:br>
            <a:r>
              <a:rPr lang="es-ES" dirty="0" smtClean="0"/>
              <a:t>	tan</a:t>
            </a:r>
            <a:r>
              <a:rPr lang="es-ES" baseline="30000" dirty="0" smtClean="0"/>
              <a:t>-1</a:t>
            </a:r>
            <a:r>
              <a:rPr lang="es-ES" dirty="0" smtClean="0"/>
              <a:t>(100m/180m) = θ = 29° </a:t>
            </a:r>
          </a:p>
          <a:p>
            <a:r>
              <a:rPr lang="es-ES" b="1" dirty="0" smtClean="0"/>
              <a:t>	True dip = 29° </a:t>
            </a:r>
          </a:p>
        </p:txBody>
      </p:sp>
      <p:pic>
        <p:nvPicPr>
          <p:cNvPr id="11267" name="Picture 3"/>
          <p:cNvPicPr>
            <a:picLocks noChangeAspect="1" noChangeArrowheads="1"/>
          </p:cNvPicPr>
          <p:nvPr/>
        </p:nvPicPr>
        <p:blipFill>
          <a:blip r:embed="rId3" cstate="print"/>
          <a:srcRect/>
          <a:stretch>
            <a:fillRect/>
          </a:stretch>
        </p:blipFill>
        <p:spPr bwMode="auto">
          <a:xfrm>
            <a:off x="4834715" y="3359250"/>
            <a:ext cx="3936593" cy="2157982"/>
          </a:xfrm>
          <a:prstGeom prst="rect">
            <a:avLst/>
          </a:prstGeom>
          <a:noFill/>
          <a:ln w="9525">
            <a:noFill/>
            <a:miter lim="800000"/>
            <a:headEnd/>
            <a:tailEnd/>
          </a:ln>
        </p:spPr>
      </p:pic>
      <p:sp>
        <p:nvSpPr>
          <p:cNvPr id="11" name="TextBox 10"/>
          <p:cNvSpPr txBox="1"/>
          <p:nvPr/>
        </p:nvSpPr>
        <p:spPr>
          <a:xfrm>
            <a:off x="539552" y="4869160"/>
            <a:ext cx="4320480" cy="369332"/>
          </a:xfrm>
          <a:prstGeom prst="rect">
            <a:avLst/>
          </a:prstGeom>
          <a:noFill/>
        </p:spPr>
        <p:txBody>
          <a:bodyPr wrap="square" rtlCol="0">
            <a:spAutoFit/>
          </a:bodyPr>
          <a:lstStyle/>
          <a:p>
            <a:r>
              <a:rPr lang="en-GB" dirty="0" smtClean="0"/>
              <a:t>So:       True thickness (t) = 370m  x  sin(</a:t>
            </a:r>
            <a:r>
              <a:rPr lang="es-ES" dirty="0" smtClean="0"/>
              <a:t>29°) </a:t>
            </a:r>
            <a:endParaRPr lang="en-GB" dirty="0"/>
          </a:p>
        </p:txBody>
      </p:sp>
      <p:sp>
        <p:nvSpPr>
          <p:cNvPr id="12" name="TextBox 11"/>
          <p:cNvSpPr txBox="1"/>
          <p:nvPr/>
        </p:nvSpPr>
        <p:spPr>
          <a:xfrm>
            <a:off x="1187624" y="5157192"/>
            <a:ext cx="2691121" cy="369332"/>
          </a:xfrm>
          <a:prstGeom prst="rect">
            <a:avLst/>
          </a:prstGeom>
          <a:noFill/>
        </p:spPr>
        <p:txBody>
          <a:bodyPr wrap="none" rtlCol="0">
            <a:spAutoFit/>
          </a:bodyPr>
          <a:lstStyle/>
          <a:p>
            <a:r>
              <a:rPr lang="en-GB" b="1" dirty="0" smtClean="0"/>
              <a:t>True thickness (t) = 179 m </a:t>
            </a:r>
            <a:endParaRPr lang="en-GB"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3494208"/>
            <a:ext cx="9036496" cy="1526246"/>
          </a:xfrm>
          <a:prstGeom prst="rect">
            <a:avLst/>
          </a:prstGeom>
          <a:noFill/>
          <a:ln w="9525">
            <a:noFill/>
            <a:miter lim="800000"/>
            <a:headEnd/>
            <a:tailEnd/>
          </a:ln>
        </p:spPr>
      </p:pic>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sp>
        <p:nvSpPr>
          <p:cNvPr id="6" name="Rectangle 5"/>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pic>
        <p:nvPicPr>
          <p:cNvPr id="1026" name="Picture 2"/>
          <p:cNvPicPr>
            <a:picLocks noChangeAspect="1" noChangeArrowheads="1"/>
          </p:cNvPicPr>
          <p:nvPr/>
        </p:nvPicPr>
        <p:blipFill>
          <a:blip r:embed="rId4" cstate="print"/>
          <a:srcRect/>
          <a:stretch>
            <a:fillRect/>
          </a:stretch>
        </p:blipFill>
        <p:spPr bwMode="auto">
          <a:xfrm>
            <a:off x="0" y="3140968"/>
            <a:ext cx="9036496" cy="2091090"/>
          </a:xfrm>
          <a:prstGeom prst="rect">
            <a:avLst/>
          </a:prstGeom>
          <a:noFill/>
          <a:ln w="9525">
            <a:noFill/>
            <a:miter lim="800000"/>
            <a:headEnd/>
            <a:tailEnd/>
          </a:ln>
        </p:spPr>
      </p:pic>
      <p:sp>
        <p:nvSpPr>
          <p:cNvPr id="8" name="TextBox 7"/>
          <p:cNvSpPr txBox="1"/>
          <p:nvPr/>
        </p:nvSpPr>
        <p:spPr>
          <a:xfrm>
            <a:off x="251520" y="836712"/>
            <a:ext cx="8424936" cy="923330"/>
          </a:xfrm>
          <a:prstGeom prst="rect">
            <a:avLst/>
          </a:prstGeom>
          <a:noFill/>
        </p:spPr>
        <p:txBody>
          <a:bodyPr wrap="square" rtlCol="0">
            <a:spAutoFit/>
          </a:bodyPr>
          <a:lstStyle/>
          <a:p>
            <a:pPr marL="342900" indent="-342900"/>
            <a:r>
              <a:rPr lang="en-GB" b="1" dirty="0" smtClean="0"/>
              <a:t>Answers for problem 2:</a:t>
            </a:r>
          </a:p>
          <a:p>
            <a:pPr marL="342900" indent="-342900"/>
            <a:endParaRPr lang="en-GB" b="1" dirty="0" smtClean="0"/>
          </a:p>
          <a:p>
            <a:pPr marL="342900" indent="-342900">
              <a:buFont typeface="+mj-lt"/>
              <a:buAutoNum type="alphaLcParenR" startAt="3"/>
            </a:pPr>
            <a:r>
              <a:rPr lang="en-GB" dirty="0" smtClean="0"/>
              <a:t>First mark on the topographic points.</a:t>
            </a:r>
            <a:r>
              <a:rPr lang="es-ES"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7" name="TextBox 6"/>
          <p:cNvSpPr txBox="1"/>
          <p:nvPr/>
        </p:nvSpPr>
        <p:spPr>
          <a:xfrm>
            <a:off x="251520" y="836712"/>
            <a:ext cx="8424936" cy="923330"/>
          </a:xfrm>
          <a:prstGeom prst="rect">
            <a:avLst/>
          </a:prstGeom>
          <a:noFill/>
        </p:spPr>
        <p:txBody>
          <a:bodyPr wrap="square" rtlCol="0">
            <a:spAutoFit/>
          </a:bodyPr>
          <a:lstStyle/>
          <a:p>
            <a:pPr marL="342900" indent="-342900"/>
            <a:r>
              <a:rPr lang="en-GB" b="1" dirty="0" smtClean="0"/>
              <a:t>Answers for problem 2:</a:t>
            </a:r>
          </a:p>
          <a:p>
            <a:pPr marL="342900" indent="-342900"/>
            <a:endParaRPr lang="en-GB" b="1" dirty="0" smtClean="0"/>
          </a:p>
          <a:p>
            <a:pPr marL="342900" indent="-342900">
              <a:buFont typeface="+mj-lt"/>
              <a:buAutoNum type="alphaLcParenR" startAt="3"/>
            </a:pPr>
            <a:r>
              <a:rPr lang="en-GB" dirty="0" smtClean="0"/>
              <a:t>Then mark on the </a:t>
            </a:r>
            <a:r>
              <a:rPr lang="en-GB" dirty="0" err="1" smtClean="0"/>
              <a:t>lithological</a:t>
            </a:r>
            <a:r>
              <a:rPr lang="en-GB" dirty="0" smtClean="0"/>
              <a:t> interfaces.</a:t>
            </a:r>
            <a:r>
              <a:rPr lang="es-ES" b="1" dirty="0" smtClean="0"/>
              <a:t> </a:t>
            </a:r>
          </a:p>
        </p:txBody>
      </p:sp>
      <p:pic>
        <p:nvPicPr>
          <p:cNvPr id="8" name="Picture 2"/>
          <p:cNvPicPr>
            <a:picLocks noChangeAspect="1" noChangeArrowheads="1"/>
          </p:cNvPicPr>
          <p:nvPr/>
        </p:nvPicPr>
        <p:blipFill>
          <a:blip r:embed="rId3" cstate="print"/>
          <a:srcRect/>
          <a:stretch>
            <a:fillRect/>
          </a:stretch>
        </p:blipFill>
        <p:spPr bwMode="auto">
          <a:xfrm>
            <a:off x="0" y="3140968"/>
            <a:ext cx="9036496" cy="209109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6512" y="3262315"/>
            <a:ext cx="9073008" cy="18948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36512" y="3262315"/>
            <a:ext cx="9073008" cy="1894877"/>
          </a:xfrm>
          <a:prstGeom prst="rect">
            <a:avLst/>
          </a:prstGeom>
          <a:noFill/>
          <a:ln w="9525">
            <a:noFill/>
            <a:miter lim="800000"/>
            <a:headEnd/>
            <a:tailEnd/>
          </a:ln>
        </p:spPr>
      </p:pic>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251520" y="836712"/>
            <a:ext cx="8424936" cy="1200329"/>
          </a:xfrm>
          <a:prstGeom prst="rect">
            <a:avLst/>
          </a:prstGeom>
          <a:noFill/>
        </p:spPr>
        <p:txBody>
          <a:bodyPr wrap="square" rtlCol="0">
            <a:spAutoFit/>
          </a:bodyPr>
          <a:lstStyle/>
          <a:p>
            <a:pPr marL="342900" indent="-342900"/>
            <a:r>
              <a:rPr lang="en-GB" b="1" dirty="0" smtClean="0"/>
              <a:t>Answers for problem 2:</a:t>
            </a:r>
          </a:p>
          <a:p>
            <a:pPr marL="342900" indent="-342900"/>
            <a:endParaRPr lang="en-GB" b="1" dirty="0" smtClean="0"/>
          </a:p>
          <a:p>
            <a:pPr marL="342900" indent="-342900">
              <a:buFont typeface="+mj-lt"/>
              <a:buAutoNum type="alphaLcParenR" startAt="3"/>
            </a:pPr>
            <a:r>
              <a:rPr lang="en-GB" dirty="0" smtClean="0"/>
              <a:t>Then assuming constant dip, structure contour points from other areas of the map can be added to this.</a:t>
            </a:r>
            <a:r>
              <a:rPr lang="es-ES" b="1" dirty="0" smtClean="0"/>
              <a:t> </a:t>
            </a:r>
          </a:p>
        </p:txBody>
      </p:sp>
      <p:sp>
        <p:nvSpPr>
          <p:cNvPr id="7" name="Rectangle 6"/>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pic>
        <p:nvPicPr>
          <p:cNvPr id="3074" name="Picture 2"/>
          <p:cNvPicPr>
            <a:picLocks noChangeAspect="1" noChangeArrowheads="1"/>
          </p:cNvPicPr>
          <p:nvPr/>
        </p:nvPicPr>
        <p:blipFill>
          <a:blip r:embed="rId4" cstate="print"/>
          <a:srcRect/>
          <a:stretch>
            <a:fillRect/>
          </a:stretch>
        </p:blipFill>
        <p:spPr bwMode="auto">
          <a:xfrm>
            <a:off x="0" y="3212976"/>
            <a:ext cx="9073008" cy="19780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6" name="Picture 2"/>
          <p:cNvPicPr>
            <a:picLocks noChangeAspect="1" noChangeArrowheads="1"/>
          </p:cNvPicPr>
          <p:nvPr/>
        </p:nvPicPr>
        <p:blipFill>
          <a:blip r:embed="rId3" cstate="print"/>
          <a:srcRect/>
          <a:stretch>
            <a:fillRect/>
          </a:stretch>
        </p:blipFill>
        <p:spPr bwMode="auto">
          <a:xfrm>
            <a:off x="0" y="3212976"/>
            <a:ext cx="9073008" cy="1978046"/>
          </a:xfrm>
          <a:prstGeom prst="rect">
            <a:avLst/>
          </a:prstGeom>
          <a:noFill/>
          <a:ln w="9525">
            <a:noFill/>
            <a:miter lim="800000"/>
            <a:headEnd/>
            <a:tailEnd/>
          </a:ln>
        </p:spPr>
      </p:pic>
      <p:sp>
        <p:nvSpPr>
          <p:cNvPr id="7" name="Rectangle 6"/>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8" name="TextBox 7"/>
          <p:cNvSpPr txBox="1"/>
          <p:nvPr/>
        </p:nvSpPr>
        <p:spPr>
          <a:xfrm>
            <a:off x="251520" y="764704"/>
            <a:ext cx="8424936" cy="2308324"/>
          </a:xfrm>
          <a:prstGeom prst="rect">
            <a:avLst/>
          </a:prstGeom>
          <a:noFill/>
        </p:spPr>
        <p:txBody>
          <a:bodyPr wrap="square" rtlCol="0">
            <a:spAutoFit/>
          </a:bodyPr>
          <a:lstStyle/>
          <a:p>
            <a:pPr marL="342900" indent="-342900"/>
            <a:r>
              <a:rPr lang="en-GB" b="1" dirty="0" smtClean="0"/>
              <a:t>Answers for problem 2:</a:t>
            </a:r>
          </a:p>
          <a:p>
            <a:pPr marL="342900" indent="-342900"/>
            <a:endParaRPr lang="en-GB" b="1" dirty="0" smtClean="0"/>
          </a:p>
          <a:p>
            <a:pPr marL="342900" indent="-342900">
              <a:buFont typeface="+mj-lt"/>
              <a:buAutoNum type="alphaLcParenR" startAt="3"/>
            </a:pPr>
            <a:r>
              <a:rPr lang="en-GB" dirty="0" smtClean="0"/>
              <a:t>Now the beds can be drawn on. Remember to use solid lines where the actual boundaries are and dotted lines for where the boundaries are unknown as well as where they would of extended to above ground level prior to erosion.</a:t>
            </a:r>
          </a:p>
          <a:p>
            <a:pPr marL="342900" indent="-342900"/>
            <a:r>
              <a:rPr lang="en-GB" b="1" dirty="0" smtClean="0"/>
              <a:t>	</a:t>
            </a:r>
          </a:p>
          <a:p>
            <a:pPr marL="342900" indent="-342900"/>
            <a:r>
              <a:rPr lang="en-GB" b="1" dirty="0" smtClean="0"/>
              <a:t>	</a:t>
            </a:r>
            <a:r>
              <a:rPr lang="en-GB" dirty="0" smtClean="0"/>
              <a:t>How does the measured thickness of the cross section compare with your calculated actual thickness?</a:t>
            </a:r>
            <a:endParaRPr lang="es-ES" b="1" dirty="0" smtClean="0"/>
          </a:p>
        </p:txBody>
      </p:sp>
      <p:pic>
        <p:nvPicPr>
          <p:cNvPr id="4098" name="Picture 2"/>
          <p:cNvPicPr>
            <a:picLocks noChangeAspect="1" noChangeArrowheads="1"/>
          </p:cNvPicPr>
          <p:nvPr/>
        </p:nvPicPr>
        <p:blipFill>
          <a:blip r:embed="rId4" cstate="print"/>
          <a:srcRect/>
          <a:stretch>
            <a:fillRect/>
          </a:stretch>
        </p:blipFill>
        <p:spPr bwMode="auto">
          <a:xfrm>
            <a:off x="0" y="2996952"/>
            <a:ext cx="9144000" cy="230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1026" name="Picture 2"/>
          <p:cNvPicPr>
            <a:picLocks noChangeAspect="1" noChangeArrowheads="1"/>
          </p:cNvPicPr>
          <p:nvPr/>
        </p:nvPicPr>
        <p:blipFill>
          <a:blip r:embed="rId3" cstate="print"/>
          <a:srcRect/>
          <a:stretch>
            <a:fillRect/>
          </a:stretch>
        </p:blipFill>
        <p:spPr bwMode="auto">
          <a:xfrm>
            <a:off x="899592" y="1599480"/>
            <a:ext cx="6552728" cy="4371579"/>
          </a:xfrm>
          <a:prstGeom prst="rect">
            <a:avLst/>
          </a:prstGeom>
          <a:noFill/>
          <a:ln w="9525">
            <a:noFill/>
            <a:miter lim="800000"/>
            <a:headEnd/>
            <a:tailEnd/>
          </a:ln>
        </p:spPr>
      </p:pic>
      <p:sp>
        <p:nvSpPr>
          <p:cNvPr id="7" name="Rectangle 6"/>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8" name="TextBox 7"/>
          <p:cNvSpPr txBox="1"/>
          <p:nvPr/>
        </p:nvSpPr>
        <p:spPr>
          <a:xfrm>
            <a:off x="251520" y="764704"/>
            <a:ext cx="8424936" cy="923330"/>
          </a:xfrm>
          <a:prstGeom prst="rect">
            <a:avLst/>
          </a:prstGeom>
          <a:noFill/>
        </p:spPr>
        <p:txBody>
          <a:bodyPr wrap="square" rtlCol="0">
            <a:spAutoFit/>
          </a:bodyPr>
          <a:lstStyle/>
          <a:p>
            <a:pPr marL="342900" indent="-342900"/>
            <a:r>
              <a:rPr lang="en-GB" b="1" dirty="0" smtClean="0"/>
              <a:t>Answers for problem 2:</a:t>
            </a:r>
          </a:p>
          <a:p>
            <a:pPr marL="342900" indent="-342900"/>
            <a:endParaRPr lang="en-GB" b="1" dirty="0" smtClean="0"/>
          </a:p>
          <a:p>
            <a:pPr marL="342900" indent="-342900">
              <a:buFont typeface="+mj-lt"/>
              <a:buAutoNum type="alphaLcParenR" startAt="4"/>
            </a:pPr>
            <a:r>
              <a:rPr lang="en-GB" dirty="0" smtClean="0"/>
              <a:t> Now you have drawn the cross section you can place the axis on the folds.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021288"/>
            <a:ext cx="9144000" cy="864096"/>
            <a:chOff x="0" y="6021288"/>
            <a:chExt cx="9144000" cy="864096"/>
          </a:xfrm>
        </p:grpSpPr>
        <p:sp>
          <p:nvSpPr>
            <p:cNvPr id="5" name="Rectangle 4"/>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7"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8" name="TextBox 7"/>
          <p:cNvSpPr txBox="1"/>
          <p:nvPr/>
        </p:nvSpPr>
        <p:spPr>
          <a:xfrm>
            <a:off x="755576" y="1340768"/>
            <a:ext cx="7664470" cy="2031325"/>
          </a:xfrm>
          <a:prstGeom prst="rect">
            <a:avLst/>
          </a:prstGeom>
          <a:noFill/>
        </p:spPr>
        <p:txBody>
          <a:bodyPr wrap="none" rtlCol="0">
            <a:spAutoFit/>
          </a:bodyPr>
          <a:lstStyle/>
          <a:p>
            <a:pPr>
              <a:buFont typeface="Arial" pitchFamily="34" charset="0"/>
              <a:buChar char="•"/>
            </a:pPr>
            <a:r>
              <a:rPr lang="en-GB" dirty="0" smtClean="0"/>
              <a:t> This presentation is to be completed in conjunction with </a:t>
            </a:r>
            <a:r>
              <a:rPr lang="en-GB" b="1" dirty="0" smtClean="0"/>
              <a:t>exercise worksheet 4</a:t>
            </a:r>
            <a:r>
              <a:rPr lang="en-GB" dirty="0" smtClean="0"/>
              <a:t>.</a:t>
            </a:r>
          </a:p>
          <a:p>
            <a:pPr>
              <a:buFont typeface="Arial" pitchFamily="34" charset="0"/>
              <a:buChar char="•"/>
            </a:pPr>
            <a:endParaRPr lang="en-GB" dirty="0"/>
          </a:p>
          <a:p>
            <a:pPr>
              <a:buFont typeface="Arial" pitchFamily="34" charset="0"/>
              <a:buChar char="•"/>
            </a:pPr>
            <a:endParaRPr lang="en-GB" dirty="0" smtClean="0"/>
          </a:p>
          <a:p>
            <a:r>
              <a:rPr lang="en-GB" dirty="0" smtClean="0"/>
              <a:t>Objectives:</a:t>
            </a:r>
          </a:p>
          <a:p>
            <a:pPr lvl="2">
              <a:buFont typeface="Arial" pitchFamily="34" charset="0"/>
              <a:buChar char="•"/>
            </a:pPr>
            <a:r>
              <a:rPr lang="en-GB" dirty="0"/>
              <a:t> </a:t>
            </a:r>
            <a:r>
              <a:rPr lang="en-GB" dirty="0" smtClean="0"/>
              <a:t>By the end of this exercise you should:</a:t>
            </a:r>
          </a:p>
          <a:p>
            <a:pPr lvl="4">
              <a:buFont typeface="Arial" pitchFamily="34" charset="0"/>
              <a:buChar char="•"/>
            </a:pPr>
            <a:r>
              <a:rPr lang="en-GB" dirty="0"/>
              <a:t> </a:t>
            </a:r>
            <a:r>
              <a:rPr lang="en-GB" dirty="0" smtClean="0"/>
              <a:t>Be able to construct cross sections of dipping beds.</a:t>
            </a:r>
          </a:p>
          <a:p>
            <a:pPr lvl="4">
              <a:buFont typeface="Arial" pitchFamily="34" charset="0"/>
              <a:buChar char="•"/>
            </a:pPr>
            <a:r>
              <a:rPr lang="en-GB" dirty="0" smtClean="0"/>
              <a:t> Be able to construct cross sections of folded beds.</a:t>
            </a:r>
            <a:endParaRPr lang="en-GB" dirty="0"/>
          </a:p>
        </p:txBody>
      </p:sp>
      <p:sp>
        <p:nvSpPr>
          <p:cNvPr id="9" name="Rectangle 8"/>
          <p:cNvSpPr/>
          <p:nvPr/>
        </p:nvSpPr>
        <p:spPr>
          <a:xfrm>
            <a:off x="1327936" y="260648"/>
            <a:ext cx="5874943" cy="584775"/>
          </a:xfrm>
          <a:prstGeom prst="rect">
            <a:avLst/>
          </a:prstGeom>
        </p:spPr>
        <p:txBody>
          <a:bodyPr wrap="none">
            <a:spAutoFit/>
          </a:bodyPr>
          <a:lstStyle/>
          <a:p>
            <a:pPr lvl="0" algn="ctr"/>
            <a:r>
              <a:rPr lang="en-GB" sz="3200" b="1" dirty="0" smtClean="0"/>
              <a:t>Folded and dipping cross sections</a:t>
            </a:r>
          </a:p>
        </p:txBody>
      </p:sp>
      <p:sp>
        <p:nvSpPr>
          <p:cNvPr id="11" name="TextBox 10"/>
          <p:cNvSpPr txBox="1"/>
          <p:nvPr/>
        </p:nvSpPr>
        <p:spPr>
          <a:xfrm>
            <a:off x="755576" y="3789040"/>
            <a:ext cx="7737118" cy="1754326"/>
          </a:xfrm>
          <a:prstGeom prst="rect">
            <a:avLst/>
          </a:prstGeom>
          <a:noFill/>
        </p:spPr>
        <p:txBody>
          <a:bodyPr wrap="none" rtlCol="0">
            <a:spAutoFit/>
          </a:bodyPr>
          <a:lstStyle/>
          <a:p>
            <a:pPr>
              <a:buFont typeface="Arial" pitchFamily="34" charset="0"/>
              <a:buChar char="•"/>
            </a:pPr>
            <a:r>
              <a:rPr lang="en-GB" dirty="0" smtClean="0"/>
              <a:t> This exercise will build on many of the concepts you have learnt so far, utilising:</a:t>
            </a:r>
          </a:p>
          <a:p>
            <a:pPr lvl="4">
              <a:buFont typeface="Arial" pitchFamily="34" charset="0"/>
              <a:buChar char="•"/>
            </a:pPr>
            <a:r>
              <a:rPr lang="en-GB" dirty="0" smtClean="0"/>
              <a:t> Folded structures.</a:t>
            </a:r>
          </a:p>
          <a:p>
            <a:pPr lvl="4">
              <a:buFont typeface="Arial" pitchFamily="34" charset="0"/>
              <a:buChar char="•"/>
            </a:pPr>
            <a:r>
              <a:rPr lang="en-GB" dirty="0" smtClean="0"/>
              <a:t> Law of “V’s”.</a:t>
            </a:r>
          </a:p>
          <a:p>
            <a:pPr lvl="4">
              <a:buFont typeface="Arial" pitchFamily="34" charset="0"/>
              <a:buChar char="•"/>
            </a:pPr>
            <a:r>
              <a:rPr lang="en-GB" dirty="0" smtClean="0"/>
              <a:t> Drawing cross sections.</a:t>
            </a:r>
          </a:p>
          <a:p>
            <a:pPr lvl="4">
              <a:buFont typeface="Arial" pitchFamily="34" charset="0"/>
              <a:buChar char="•"/>
            </a:pPr>
            <a:r>
              <a:rPr lang="en-GB" dirty="0"/>
              <a:t> </a:t>
            </a:r>
            <a:r>
              <a:rPr lang="en-GB" dirty="0" smtClean="0"/>
              <a:t>Calculating true thickness.</a:t>
            </a:r>
          </a:p>
          <a:p>
            <a:pPr lvl="4">
              <a:buFont typeface="Arial" pitchFamily="34" charset="0"/>
              <a:buChar char="•"/>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7" name="Rectangle 6"/>
          <p:cNvSpPr/>
          <p:nvPr/>
        </p:nvSpPr>
        <p:spPr>
          <a:xfrm>
            <a:off x="395536" y="1484784"/>
            <a:ext cx="6624736" cy="1200329"/>
          </a:xfrm>
          <a:prstGeom prst="rect">
            <a:avLst/>
          </a:prstGeom>
        </p:spPr>
        <p:txBody>
          <a:bodyPr wrap="square">
            <a:spAutoFit/>
          </a:bodyPr>
          <a:lstStyle/>
          <a:p>
            <a:r>
              <a:rPr lang="en-GB" dirty="0" smtClean="0"/>
              <a:t>We have now worked through how to:</a:t>
            </a:r>
          </a:p>
          <a:p>
            <a:pPr lvl="4">
              <a:buFont typeface="Arial" pitchFamily="34" charset="0"/>
              <a:buChar char="•"/>
            </a:pPr>
            <a:r>
              <a:rPr lang="en-GB" dirty="0" smtClean="0"/>
              <a:t> Construct cross sections of dipping beds.</a:t>
            </a:r>
          </a:p>
          <a:p>
            <a:pPr lvl="4">
              <a:buFont typeface="Arial" pitchFamily="34" charset="0"/>
              <a:buChar char="•"/>
            </a:pPr>
            <a:r>
              <a:rPr lang="en-GB" dirty="0" smtClean="0"/>
              <a:t> Construct cross sections of folded beds using structural </a:t>
            </a:r>
            <a:r>
              <a:rPr lang="en-GB" smtClean="0"/>
              <a:t>contour points.</a:t>
            </a:r>
            <a:endParaRPr lang="en-GB" dirty="0"/>
          </a:p>
        </p:txBody>
      </p:sp>
      <p:sp>
        <p:nvSpPr>
          <p:cNvPr id="8" name="TextBox 7"/>
          <p:cNvSpPr txBox="1"/>
          <p:nvPr/>
        </p:nvSpPr>
        <p:spPr>
          <a:xfrm>
            <a:off x="251520" y="476672"/>
            <a:ext cx="1808700" cy="584775"/>
          </a:xfrm>
          <a:prstGeom prst="rect">
            <a:avLst/>
          </a:prstGeom>
          <a:noFill/>
        </p:spPr>
        <p:txBody>
          <a:bodyPr wrap="none" rtlCol="0">
            <a:spAutoFit/>
          </a:bodyPr>
          <a:lstStyle/>
          <a:p>
            <a:r>
              <a:rPr lang="en-GB" sz="3200" b="1" dirty="0" smtClean="0"/>
              <a:t>Summary</a:t>
            </a:r>
            <a:endParaRPr lang="en-GB"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021288"/>
            <a:ext cx="9144000" cy="864096"/>
            <a:chOff x="0" y="6021288"/>
            <a:chExt cx="9144000" cy="864096"/>
          </a:xfrm>
        </p:grpSpPr>
        <p:sp>
          <p:nvSpPr>
            <p:cNvPr id="5" name="Rectangle 4"/>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7"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8" name="Rectangle 7"/>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9" name="TextBox 8"/>
          <p:cNvSpPr txBox="1"/>
          <p:nvPr/>
        </p:nvSpPr>
        <p:spPr>
          <a:xfrm>
            <a:off x="467544" y="908720"/>
            <a:ext cx="8352928" cy="3693319"/>
          </a:xfrm>
          <a:prstGeom prst="rect">
            <a:avLst/>
          </a:prstGeom>
          <a:noFill/>
        </p:spPr>
        <p:txBody>
          <a:bodyPr wrap="square" rtlCol="0">
            <a:spAutoFit/>
          </a:bodyPr>
          <a:lstStyle/>
          <a:p>
            <a:pPr>
              <a:buFont typeface="Arial" pitchFamily="34" charset="0"/>
              <a:buChar char="•"/>
            </a:pPr>
            <a:r>
              <a:rPr lang="en-GB" dirty="0" smtClean="0"/>
              <a:t> As we have previously covered the techniques necessary to complete these exercises, we will move straight onto problems instead of going through an example.</a:t>
            </a:r>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r>
              <a:rPr lang="en-GB" dirty="0" smtClean="0"/>
              <a:t> Using </a:t>
            </a:r>
            <a:r>
              <a:rPr lang="en-GB" b="1" dirty="0" smtClean="0"/>
              <a:t>exercise worksheet 4</a:t>
            </a:r>
            <a:r>
              <a:rPr lang="en-GB" smtClean="0"/>
              <a:t>, attempt </a:t>
            </a:r>
            <a:r>
              <a:rPr lang="en-GB" dirty="0" smtClean="0"/>
              <a:t>problem 1 before continuing onto the next slide.</a:t>
            </a:r>
          </a:p>
          <a:p>
            <a:endParaRPr lang="en-GB" dirty="0"/>
          </a:p>
          <a:p>
            <a:endParaRPr lang="en-GB" dirty="0" smtClean="0"/>
          </a:p>
          <a:p>
            <a:pPr>
              <a:buFont typeface="Arial" pitchFamily="34" charset="0"/>
              <a:buChar char="•"/>
            </a:pPr>
            <a:r>
              <a:rPr lang="en-GB" dirty="0"/>
              <a:t> </a:t>
            </a:r>
            <a:r>
              <a:rPr lang="en-GB" dirty="0" smtClean="0"/>
              <a:t>Questions for problem 1:</a:t>
            </a:r>
          </a:p>
          <a:p>
            <a:pPr marL="1257300" lvl="2" indent="-342900">
              <a:buFont typeface="+mj-lt"/>
              <a:buAutoNum type="alphaLcParenR"/>
            </a:pPr>
            <a:r>
              <a:rPr lang="en-GB" dirty="0"/>
              <a:t> </a:t>
            </a:r>
            <a:r>
              <a:rPr lang="en-GB" dirty="0" smtClean="0"/>
              <a:t>Look at the outcrop pattern and deduce the direction of dip. Which is the oldest bed and which is the youngest?</a:t>
            </a:r>
          </a:p>
          <a:p>
            <a:pPr marL="1257300" lvl="2" indent="-342900">
              <a:buFont typeface="+mj-lt"/>
              <a:buAutoNum type="alphaLcParenR"/>
            </a:pPr>
            <a:r>
              <a:rPr lang="en-GB" dirty="0"/>
              <a:t> </a:t>
            </a:r>
            <a:r>
              <a:rPr lang="en-GB" dirty="0" smtClean="0"/>
              <a:t>Draw structure contours for each geological interface and calculate the strike and amount of dip from a representative area of the map.</a:t>
            </a:r>
          </a:p>
          <a:p>
            <a:pPr marL="1257300" lvl="2" indent="-342900">
              <a:buFont typeface="+mj-lt"/>
              <a:buAutoNum type="alphaLcParenR"/>
            </a:pPr>
            <a:r>
              <a:rPr lang="en-GB" dirty="0" smtClean="0"/>
              <a:t> Draw a cross section from A to B assuming constant dip.</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9" name="TextBox 8"/>
          <p:cNvSpPr txBox="1"/>
          <p:nvPr/>
        </p:nvSpPr>
        <p:spPr>
          <a:xfrm>
            <a:off x="179513" y="764704"/>
            <a:ext cx="5616623" cy="1200329"/>
          </a:xfrm>
          <a:prstGeom prst="rect">
            <a:avLst/>
          </a:prstGeom>
          <a:noFill/>
        </p:spPr>
        <p:txBody>
          <a:bodyPr wrap="square" rtlCol="0">
            <a:spAutoFit/>
          </a:bodyPr>
          <a:lstStyle/>
          <a:p>
            <a:r>
              <a:rPr lang="en-GB" b="1" dirty="0" smtClean="0"/>
              <a:t>Answers for problem 1:</a:t>
            </a:r>
          </a:p>
          <a:p>
            <a:pPr marL="342900" indent="-342900">
              <a:buFont typeface="+mj-lt"/>
              <a:buAutoNum type="alphaLcParenR"/>
            </a:pPr>
            <a:r>
              <a:rPr lang="en-GB" dirty="0" smtClean="0"/>
              <a:t>Following the law of “V’s” that: </a:t>
            </a:r>
            <a:r>
              <a:rPr lang="en-GB" b="1" dirty="0" smtClean="0"/>
              <a:t>Beds dipping downstream V-downstream</a:t>
            </a:r>
            <a:r>
              <a:rPr lang="en-GB" dirty="0" smtClean="0"/>
              <a:t> ; the beds must dip to the </a:t>
            </a:r>
            <a:r>
              <a:rPr lang="en-GB" b="1" dirty="0" smtClean="0"/>
              <a:t>South</a:t>
            </a:r>
            <a:r>
              <a:rPr lang="en-GB" dirty="0" smtClean="0"/>
              <a:t>. </a:t>
            </a:r>
            <a:endParaRPr lang="en-GB" dirty="0"/>
          </a:p>
        </p:txBody>
      </p:sp>
      <p:sp>
        <p:nvSpPr>
          <p:cNvPr id="10" name="TextBox 9"/>
          <p:cNvSpPr txBox="1"/>
          <p:nvPr/>
        </p:nvSpPr>
        <p:spPr>
          <a:xfrm>
            <a:off x="-1188640" y="3712964"/>
            <a:ext cx="7236297" cy="2308324"/>
          </a:xfrm>
          <a:prstGeom prst="rect">
            <a:avLst/>
          </a:prstGeom>
          <a:noFill/>
        </p:spPr>
        <p:txBody>
          <a:bodyPr wrap="square" rtlCol="0">
            <a:spAutoFit/>
          </a:bodyPr>
          <a:lstStyle/>
          <a:p>
            <a:pPr marL="1714500" lvl="3" indent="-342900"/>
            <a:r>
              <a:rPr lang="en-GB" dirty="0" smtClean="0"/>
              <a:t>	Then following the law of superposition stating that:</a:t>
            </a:r>
          </a:p>
          <a:p>
            <a:pPr marL="1714500" lvl="3" indent="-342900"/>
            <a:r>
              <a:rPr lang="en-GB" dirty="0" smtClean="0"/>
              <a:t>	 </a:t>
            </a:r>
            <a:r>
              <a:rPr lang="en-GB" b="1" dirty="0" smtClean="0"/>
              <a:t>“In any un-overturned sequence of rocks deposited in</a:t>
            </a:r>
          </a:p>
          <a:p>
            <a:pPr marL="1714500" lvl="3" indent="-342900"/>
            <a:r>
              <a:rPr lang="en-GB" b="1" dirty="0" smtClean="0"/>
              <a:t> 	layers, the youngest layer is on top and the oldest on </a:t>
            </a:r>
          </a:p>
          <a:p>
            <a:pPr marL="1714500" lvl="3" indent="-342900"/>
            <a:r>
              <a:rPr lang="en-GB" b="1" dirty="0" smtClean="0"/>
              <a:t>	the bottom; each layer being younger than the one</a:t>
            </a:r>
          </a:p>
          <a:p>
            <a:pPr marL="1714500" lvl="3" indent="-342900"/>
            <a:r>
              <a:rPr lang="en-GB" b="1" dirty="0" smtClean="0"/>
              <a:t> 	beneath 	it and older than the one above”</a:t>
            </a:r>
          </a:p>
          <a:p>
            <a:pPr marL="1714500" lvl="3" indent="-342900"/>
            <a:r>
              <a:rPr lang="en-GB" dirty="0" smtClean="0"/>
              <a:t>	</a:t>
            </a:r>
          </a:p>
          <a:p>
            <a:pPr marL="1714500" lvl="3" indent="-342900"/>
            <a:r>
              <a:rPr lang="en-GB" dirty="0" smtClean="0"/>
              <a:t>	Then the series of deposition must be: </a:t>
            </a:r>
          </a:p>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5436096" y="548680"/>
            <a:ext cx="3080886" cy="300881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868144" y="4005064"/>
            <a:ext cx="2688818" cy="2548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021288"/>
            <a:ext cx="9144000" cy="864096"/>
            <a:chOff x="0" y="6021288"/>
            <a:chExt cx="9144000" cy="864096"/>
          </a:xfrm>
        </p:grpSpPr>
        <p:sp>
          <p:nvSpPr>
            <p:cNvPr id="4" name="Rectangle 3"/>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6" name="Picture 5"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7" name="Rectangle 6"/>
          <p:cNvSpPr/>
          <p:nvPr/>
        </p:nvSpPr>
        <p:spPr>
          <a:xfrm>
            <a:off x="395536" y="755412"/>
            <a:ext cx="4752528" cy="3693319"/>
          </a:xfrm>
          <a:prstGeom prst="rect">
            <a:avLst/>
          </a:prstGeom>
        </p:spPr>
        <p:txBody>
          <a:bodyPr wrap="square">
            <a:spAutoFit/>
          </a:bodyPr>
          <a:lstStyle/>
          <a:p>
            <a:r>
              <a:rPr lang="en-GB" b="1" dirty="0" smtClean="0"/>
              <a:t>Answers for problem 1:</a:t>
            </a:r>
          </a:p>
          <a:p>
            <a:pPr marL="342900" indent="-342900">
              <a:buFont typeface="+mj-lt"/>
              <a:buAutoNum type="alphaLcParenR" startAt="2"/>
            </a:pPr>
            <a:r>
              <a:rPr lang="en-GB" dirty="0" smtClean="0"/>
              <a:t> Remember: to draw structure contours, the geological boundary is known where it crosses a topographic contour line. For example a line can be drawn through the four geological boundaries where they cross the 600m contour.</a:t>
            </a:r>
          </a:p>
          <a:p>
            <a:pPr marL="342900" indent="-342900"/>
            <a:r>
              <a:rPr lang="en-GB" dirty="0" smtClean="0"/>
              <a:t>	</a:t>
            </a:r>
          </a:p>
          <a:p>
            <a:pPr marL="342900" indent="-342900"/>
            <a:endParaRPr lang="en-GB" dirty="0" smtClean="0"/>
          </a:p>
          <a:p>
            <a:pPr marL="342900" indent="-342900"/>
            <a:r>
              <a:rPr lang="en-GB" dirty="0" smtClean="0"/>
              <a:t>	Then use a protractor to measure strike;</a:t>
            </a:r>
          </a:p>
          <a:p>
            <a:pPr marL="342900" indent="-342900"/>
            <a:r>
              <a:rPr lang="en-GB" dirty="0" smtClean="0"/>
              <a:t>	</a:t>
            </a:r>
            <a:r>
              <a:rPr lang="en-GB" b="1" dirty="0" smtClean="0"/>
              <a:t>Strike = 85</a:t>
            </a:r>
            <a:r>
              <a:rPr lang="en-GB" b="1" baseline="30000" dirty="0" smtClean="0"/>
              <a:t>o</a:t>
            </a:r>
          </a:p>
          <a:p>
            <a:pPr marL="342900" indent="-342900"/>
            <a:endParaRPr lang="en-GB" dirty="0" smtClean="0"/>
          </a:p>
          <a:p>
            <a:pPr marL="342900" indent="-342900"/>
            <a:r>
              <a:rPr lang="en-GB" dirty="0" smtClean="0"/>
              <a:t>	</a:t>
            </a:r>
          </a:p>
        </p:txBody>
      </p:sp>
      <p:sp>
        <p:nvSpPr>
          <p:cNvPr id="8" name="Rectangle 7"/>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pic>
        <p:nvPicPr>
          <p:cNvPr id="2050" name="Picture 2"/>
          <p:cNvPicPr>
            <a:picLocks noChangeAspect="1" noChangeArrowheads="1"/>
          </p:cNvPicPr>
          <p:nvPr/>
        </p:nvPicPr>
        <p:blipFill>
          <a:blip r:embed="rId3" cstate="print"/>
          <a:srcRect/>
          <a:stretch>
            <a:fillRect/>
          </a:stretch>
        </p:blipFill>
        <p:spPr bwMode="auto">
          <a:xfrm>
            <a:off x="5334379" y="620688"/>
            <a:ext cx="3342077" cy="532859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292080" y="620688"/>
            <a:ext cx="3384376" cy="53151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221088"/>
            <a:ext cx="5112568" cy="1477328"/>
          </a:xfrm>
          <a:prstGeom prst="rect">
            <a:avLst/>
          </a:prstGeom>
        </p:spPr>
        <p:txBody>
          <a:bodyPr wrap="square">
            <a:spAutoFit/>
          </a:bodyPr>
          <a:lstStyle/>
          <a:p>
            <a:r>
              <a:rPr lang="es-ES" dirty="0" smtClean="0"/>
              <a:t>Then using simple trigonometry:</a:t>
            </a:r>
          </a:p>
          <a:p>
            <a:r>
              <a:rPr lang="es-ES" dirty="0" smtClean="0"/>
              <a:t>	tan(θ) = (opp/</a:t>
            </a:r>
            <a:r>
              <a:rPr lang="es-ES" dirty="0" err="1" smtClean="0"/>
              <a:t>adj</a:t>
            </a:r>
            <a:r>
              <a:rPr lang="es-ES" dirty="0" smtClean="0"/>
              <a:t>)</a:t>
            </a:r>
            <a:br>
              <a:rPr lang="es-ES" dirty="0" smtClean="0"/>
            </a:br>
            <a:r>
              <a:rPr lang="es-ES" dirty="0" smtClean="0"/>
              <a:t>	tan(θ) = (100m/250m)</a:t>
            </a:r>
            <a:br>
              <a:rPr lang="es-ES" dirty="0" smtClean="0"/>
            </a:br>
            <a:r>
              <a:rPr lang="es-ES" dirty="0" smtClean="0"/>
              <a:t>	tan</a:t>
            </a:r>
            <a:r>
              <a:rPr lang="es-ES" baseline="30000" dirty="0" smtClean="0"/>
              <a:t>-1</a:t>
            </a:r>
            <a:r>
              <a:rPr lang="es-ES" dirty="0" smtClean="0"/>
              <a:t>(100m/250m) = θ = 22° </a:t>
            </a:r>
          </a:p>
          <a:p>
            <a:r>
              <a:rPr lang="es-ES" b="1" dirty="0" smtClean="0"/>
              <a:t>	True dip = 22° </a:t>
            </a:r>
            <a:endParaRPr lang="es-ES" b="1" dirty="0"/>
          </a:p>
        </p:txBody>
      </p:sp>
      <p:sp>
        <p:nvSpPr>
          <p:cNvPr id="4" name="Rectangle 3"/>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5" name="Rectangle 4"/>
          <p:cNvSpPr/>
          <p:nvPr/>
        </p:nvSpPr>
        <p:spPr>
          <a:xfrm>
            <a:off x="395537" y="1196752"/>
            <a:ext cx="8424936" cy="2031325"/>
          </a:xfrm>
          <a:prstGeom prst="rect">
            <a:avLst/>
          </a:prstGeom>
        </p:spPr>
        <p:txBody>
          <a:bodyPr wrap="square">
            <a:spAutoFit/>
          </a:bodyPr>
          <a:lstStyle/>
          <a:p>
            <a:r>
              <a:rPr lang="en-GB" b="1" dirty="0" smtClean="0"/>
              <a:t>Answers for problem 1:</a:t>
            </a:r>
          </a:p>
          <a:p>
            <a:pPr marL="342900" indent="-342900">
              <a:buFont typeface="+mj-lt"/>
              <a:buAutoNum type="alphaLcParenR" startAt="2"/>
            </a:pPr>
            <a:r>
              <a:rPr lang="en-GB" b="1" dirty="0" smtClean="0"/>
              <a:t> </a:t>
            </a:r>
            <a:r>
              <a:rPr lang="en-GB" dirty="0" smtClean="0"/>
              <a:t>Then to calculate dip, choose two representative structure contours, </a:t>
            </a:r>
            <a:r>
              <a:rPr lang="en-GB" dirty="0" err="1" smtClean="0"/>
              <a:t>eg</a:t>
            </a:r>
            <a:r>
              <a:rPr lang="en-GB" dirty="0" smtClean="0"/>
              <a:t>. 400m and 500m. Using your ruler measure the distance between these on the map (250m), this gives you the adjacent length of the triangle (see below). Then calculate the difference in height from the structure contours (100m) , this gives you the opposite side of the triangle.</a:t>
            </a:r>
          </a:p>
          <a:p>
            <a:pPr marL="342900" indent="-342900">
              <a:buFont typeface="+mj-lt"/>
              <a:buAutoNum type="alphaLcParenR" startAt="2"/>
            </a:pPr>
            <a:endParaRPr lang="en-GB" b="1" dirty="0" smtClean="0"/>
          </a:p>
        </p:txBody>
      </p:sp>
      <p:pic>
        <p:nvPicPr>
          <p:cNvPr id="3074" name="Picture 2"/>
          <p:cNvPicPr>
            <a:picLocks noChangeAspect="1" noChangeArrowheads="1"/>
          </p:cNvPicPr>
          <p:nvPr/>
        </p:nvPicPr>
        <p:blipFill>
          <a:blip r:embed="rId2" cstate="print"/>
          <a:srcRect/>
          <a:stretch>
            <a:fillRect/>
          </a:stretch>
        </p:blipFill>
        <p:spPr bwMode="auto">
          <a:xfrm>
            <a:off x="4644008" y="2636912"/>
            <a:ext cx="3705225" cy="2076450"/>
          </a:xfrm>
          <a:prstGeom prst="rect">
            <a:avLst/>
          </a:prstGeom>
          <a:noFill/>
          <a:ln w="9525">
            <a:noFill/>
            <a:miter lim="800000"/>
            <a:headEnd/>
            <a:tailEnd/>
          </a:ln>
        </p:spPr>
      </p:pic>
      <p:grpSp>
        <p:nvGrpSpPr>
          <p:cNvPr id="7" name="Group 6"/>
          <p:cNvGrpSpPr/>
          <p:nvPr/>
        </p:nvGrpSpPr>
        <p:grpSpPr>
          <a:xfrm>
            <a:off x="0" y="6021288"/>
            <a:ext cx="9144000" cy="864096"/>
            <a:chOff x="0" y="6021288"/>
            <a:chExt cx="9144000" cy="864096"/>
          </a:xfrm>
        </p:grpSpPr>
        <p:sp>
          <p:nvSpPr>
            <p:cNvPr id="8" name="Rectangle 7"/>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10" name="Picture 9"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323528" y="2348880"/>
            <a:ext cx="8208912" cy="2786269"/>
          </a:xfrm>
          <a:prstGeom prst="rect">
            <a:avLst/>
          </a:prstGeom>
          <a:noFill/>
          <a:ln w="9525">
            <a:noFill/>
            <a:miter lim="800000"/>
            <a:headEnd/>
            <a:tailEnd/>
          </a:ln>
        </p:spPr>
      </p:pic>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sp>
        <p:nvSpPr>
          <p:cNvPr id="7" name="Rectangle 6"/>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8" name="TextBox 7"/>
          <p:cNvSpPr txBox="1"/>
          <p:nvPr/>
        </p:nvSpPr>
        <p:spPr>
          <a:xfrm>
            <a:off x="683568" y="836712"/>
            <a:ext cx="4054700" cy="646331"/>
          </a:xfrm>
          <a:prstGeom prst="rect">
            <a:avLst/>
          </a:prstGeom>
          <a:noFill/>
        </p:spPr>
        <p:txBody>
          <a:bodyPr wrap="none" rtlCol="0">
            <a:spAutoFit/>
          </a:bodyPr>
          <a:lstStyle/>
          <a:p>
            <a:pPr marL="342900" indent="-342900"/>
            <a:r>
              <a:rPr lang="en-GB" b="1" dirty="0" smtClean="0"/>
              <a:t>Answers for problem 1:</a:t>
            </a:r>
          </a:p>
          <a:p>
            <a:pPr marL="342900" indent="-342900">
              <a:buFont typeface="+mj-lt"/>
              <a:buAutoNum type="alphaLcParenR" startAt="3"/>
            </a:pPr>
            <a:r>
              <a:rPr lang="en-GB" dirty="0" smtClean="0"/>
              <a:t> First mark on the topographic points.</a:t>
            </a:r>
            <a:endParaRPr lang="en-GB" dirty="0"/>
          </a:p>
        </p:txBody>
      </p:sp>
      <p:pic>
        <p:nvPicPr>
          <p:cNvPr id="4099" name="Picture 3"/>
          <p:cNvPicPr>
            <a:picLocks noChangeAspect="1" noChangeArrowheads="1"/>
          </p:cNvPicPr>
          <p:nvPr/>
        </p:nvPicPr>
        <p:blipFill>
          <a:blip r:embed="rId4" cstate="print"/>
          <a:srcRect/>
          <a:stretch>
            <a:fillRect/>
          </a:stretch>
        </p:blipFill>
        <p:spPr bwMode="auto">
          <a:xfrm>
            <a:off x="323528" y="2376883"/>
            <a:ext cx="8280920" cy="28523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sp>
        <p:nvSpPr>
          <p:cNvPr id="7" name="TextBox 6"/>
          <p:cNvSpPr txBox="1"/>
          <p:nvPr/>
        </p:nvSpPr>
        <p:spPr>
          <a:xfrm>
            <a:off x="683568" y="836712"/>
            <a:ext cx="4823115" cy="646331"/>
          </a:xfrm>
          <a:prstGeom prst="rect">
            <a:avLst/>
          </a:prstGeom>
          <a:noFill/>
        </p:spPr>
        <p:txBody>
          <a:bodyPr wrap="none" rtlCol="0">
            <a:spAutoFit/>
          </a:bodyPr>
          <a:lstStyle/>
          <a:p>
            <a:pPr marL="342900" indent="-342900"/>
            <a:r>
              <a:rPr lang="en-GB" b="1" dirty="0" smtClean="0"/>
              <a:t>Answers for problem 1:</a:t>
            </a:r>
          </a:p>
          <a:p>
            <a:pPr marL="342900" indent="-342900">
              <a:buFont typeface="+mj-lt"/>
              <a:buAutoNum type="alphaLcParenR" startAt="3"/>
            </a:pPr>
            <a:r>
              <a:rPr lang="en-GB" dirty="0" smtClean="0"/>
              <a:t> Then mark on the geological interface points.</a:t>
            </a:r>
            <a:endParaRPr lang="en-GB" dirty="0"/>
          </a:p>
        </p:txBody>
      </p:sp>
      <p:pic>
        <p:nvPicPr>
          <p:cNvPr id="8" name="Picture 3"/>
          <p:cNvPicPr>
            <a:picLocks noChangeAspect="1" noChangeArrowheads="1"/>
          </p:cNvPicPr>
          <p:nvPr/>
        </p:nvPicPr>
        <p:blipFill>
          <a:blip r:embed="rId3" cstate="print"/>
          <a:srcRect/>
          <a:stretch>
            <a:fillRect/>
          </a:stretch>
        </p:blipFill>
        <p:spPr bwMode="auto">
          <a:xfrm>
            <a:off x="323528" y="2376883"/>
            <a:ext cx="8280920" cy="2852317"/>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323528" y="2420888"/>
            <a:ext cx="8238500" cy="27600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3528" y="2420888"/>
            <a:ext cx="8238500" cy="2760064"/>
          </a:xfrm>
          <a:prstGeom prst="rect">
            <a:avLst/>
          </a:prstGeom>
          <a:noFill/>
          <a:ln w="9525">
            <a:noFill/>
            <a:miter lim="800000"/>
            <a:headEnd/>
            <a:tailEnd/>
          </a:ln>
        </p:spPr>
      </p:pic>
      <p:sp>
        <p:nvSpPr>
          <p:cNvPr id="3" name="TextBox 2"/>
          <p:cNvSpPr txBox="1"/>
          <p:nvPr/>
        </p:nvSpPr>
        <p:spPr>
          <a:xfrm>
            <a:off x="683568" y="836712"/>
            <a:ext cx="7811947" cy="646331"/>
          </a:xfrm>
          <a:prstGeom prst="rect">
            <a:avLst/>
          </a:prstGeom>
          <a:noFill/>
        </p:spPr>
        <p:txBody>
          <a:bodyPr wrap="none" rtlCol="0">
            <a:spAutoFit/>
          </a:bodyPr>
          <a:lstStyle/>
          <a:p>
            <a:pPr marL="342900" indent="-342900"/>
            <a:r>
              <a:rPr lang="en-GB" b="1" dirty="0" smtClean="0"/>
              <a:t>Answers for problem 1:</a:t>
            </a:r>
          </a:p>
          <a:p>
            <a:pPr marL="342900" indent="-342900">
              <a:buFont typeface="+mj-lt"/>
              <a:buAutoNum type="alphaLcParenR" startAt="3"/>
            </a:pPr>
            <a:r>
              <a:rPr lang="en-GB" dirty="0" smtClean="0"/>
              <a:t> Then using a protractor, measure a dip of 22</a:t>
            </a:r>
            <a:r>
              <a:rPr lang="en-GB" baseline="30000" dirty="0" smtClean="0"/>
              <a:t>o</a:t>
            </a:r>
            <a:r>
              <a:rPr lang="en-GB" dirty="0" smtClean="0"/>
              <a:t> and draw on the dipping beds.</a:t>
            </a:r>
            <a:endParaRPr lang="en-GB" dirty="0"/>
          </a:p>
        </p:txBody>
      </p:sp>
      <p:grpSp>
        <p:nvGrpSpPr>
          <p:cNvPr id="4" name="Group 3"/>
          <p:cNvGrpSpPr/>
          <p:nvPr/>
        </p:nvGrpSpPr>
        <p:grpSpPr>
          <a:xfrm>
            <a:off x="0" y="6021288"/>
            <a:ext cx="9144000" cy="864096"/>
            <a:chOff x="0" y="6021288"/>
            <a:chExt cx="9144000" cy="864096"/>
          </a:xfrm>
        </p:grpSpPr>
        <p:sp>
          <p:nvSpPr>
            <p:cNvPr id="5" name="Rectangle 4"/>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7" name="Picture 6" descr="http://www.medslearning.leeds.ac.uk/template_images/uni_logo2.gif"/>
            <p:cNvPicPr>
              <a:picLocks noChangeAspect="1" noChangeArrowheads="1"/>
            </p:cNvPicPr>
            <p:nvPr/>
          </p:nvPicPr>
          <p:blipFill>
            <a:blip r:embed="rId3" cstate="print"/>
            <a:srcRect/>
            <a:stretch>
              <a:fillRect/>
            </a:stretch>
          </p:blipFill>
          <p:spPr bwMode="auto">
            <a:xfrm>
              <a:off x="7092280" y="6043824"/>
              <a:ext cx="2051720" cy="814175"/>
            </a:xfrm>
            <a:prstGeom prst="rect">
              <a:avLst/>
            </a:prstGeom>
            <a:noFill/>
          </p:spPr>
        </p:pic>
      </p:grpSp>
      <p:sp>
        <p:nvSpPr>
          <p:cNvPr id="8" name="Rectangle 7"/>
          <p:cNvSpPr/>
          <p:nvPr/>
        </p:nvSpPr>
        <p:spPr>
          <a:xfrm>
            <a:off x="630273" y="116632"/>
            <a:ext cx="7686143" cy="584775"/>
          </a:xfrm>
          <a:prstGeom prst="rect">
            <a:avLst/>
          </a:prstGeom>
        </p:spPr>
        <p:txBody>
          <a:bodyPr wrap="none">
            <a:spAutoFit/>
          </a:bodyPr>
          <a:lstStyle/>
          <a:p>
            <a:pPr lvl="0" algn="ctr"/>
            <a:r>
              <a:rPr lang="en-GB" sz="3200" b="1" dirty="0" smtClean="0"/>
              <a:t>Folded and dipping cross sections: Problems</a:t>
            </a:r>
          </a:p>
        </p:txBody>
      </p:sp>
      <p:pic>
        <p:nvPicPr>
          <p:cNvPr id="6146" name="Picture 2"/>
          <p:cNvPicPr>
            <a:picLocks noChangeAspect="1" noChangeArrowheads="1"/>
          </p:cNvPicPr>
          <p:nvPr/>
        </p:nvPicPr>
        <p:blipFill>
          <a:blip r:embed="rId4" cstate="print"/>
          <a:srcRect/>
          <a:stretch>
            <a:fillRect/>
          </a:stretch>
        </p:blipFill>
        <p:spPr bwMode="auto">
          <a:xfrm>
            <a:off x="323528" y="2420888"/>
            <a:ext cx="8208912" cy="2758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985</Words>
  <Application>Microsoft Office PowerPoint</Application>
  <PresentationFormat>On-screen Show (4:3)</PresentationFormat>
  <Paragraphs>145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University of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earom</dc:creator>
  <cp:lastModifiedBy>earom</cp:lastModifiedBy>
  <cp:revision>111</cp:revision>
  <dcterms:created xsi:type="dcterms:W3CDTF">2012-06-07T08:36:14Z</dcterms:created>
  <dcterms:modified xsi:type="dcterms:W3CDTF">2012-06-15T10:20:25Z</dcterms:modified>
</cp:coreProperties>
</file>